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9.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28.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373" r:id="rId2"/>
    <p:sldId id="374" r:id="rId3"/>
    <p:sldId id="375" r:id="rId4"/>
    <p:sldId id="376" r:id="rId5"/>
    <p:sldId id="377" r:id="rId6"/>
    <p:sldId id="378" r:id="rId7"/>
    <p:sldId id="379" r:id="rId8"/>
    <p:sldId id="380" r:id="rId9"/>
    <p:sldId id="381" r:id="rId10"/>
    <p:sldId id="382" r:id="rId11"/>
    <p:sldId id="383" r:id="rId12"/>
    <p:sldId id="384" r:id="rId13"/>
    <p:sldId id="385" r:id="rId14"/>
    <p:sldId id="386" r:id="rId15"/>
    <p:sldId id="387" r:id="rId16"/>
    <p:sldId id="388" r:id="rId17"/>
    <p:sldId id="389" r:id="rId18"/>
    <p:sldId id="390" r:id="rId19"/>
    <p:sldId id="391" r:id="rId20"/>
    <p:sldId id="392" r:id="rId21"/>
    <p:sldId id="393" r:id="rId22"/>
    <p:sldId id="394" r:id="rId23"/>
    <p:sldId id="395" r:id="rId24"/>
    <p:sldId id="396" r:id="rId25"/>
    <p:sldId id="397" r:id="rId26"/>
    <p:sldId id="398" r:id="rId27"/>
    <p:sldId id="399" r:id="rId28"/>
    <p:sldId id="400" r:id="rId29"/>
    <p:sldId id="401" r:id="rId30"/>
    <p:sldId id="402" r:id="rId31"/>
    <p:sldId id="403" r:id="rId32"/>
    <p:sldId id="404" r:id="rId33"/>
    <p:sldId id="405" r:id="rId34"/>
    <p:sldId id="406" r:id="rId35"/>
    <p:sldId id="407" r:id="rId36"/>
    <p:sldId id="408" r:id="rId37"/>
    <p:sldId id="409" r:id="rId38"/>
    <p:sldId id="411" r:id="rId39"/>
    <p:sldId id="410" r:id="rId40"/>
    <p:sldId id="412" r:id="rId41"/>
    <p:sldId id="414" r:id="rId42"/>
    <p:sldId id="415" r:id="rId43"/>
    <p:sldId id="416" r:id="rId44"/>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S PGothic" pitchFamily="34" charset="-128"/>
        <a:cs typeface="Arial" charset="0"/>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Arial" charset="0"/>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Arial" charset="0"/>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Arial" charset="0"/>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Arial" charset="0"/>
      </a:defRPr>
    </a:lvl5pPr>
    <a:lvl6pPr marL="2286000" algn="l" defTabSz="914400" rtl="0" eaLnBrk="1" latinLnBrk="0" hangingPunct="1">
      <a:defRPr kern="1200">
        <a:solidFill>
          <a:schemeClr val="tx1"/>
        </a:solidFill>
        <a:latin typeface="Calibri" pitchFamily="34" charset="0"/>
        <a:ea typeface="MS PGothic" pitchFamily="34" charset="-128"/>
        <a:cs typeface="Arial" charset="0"/>
      </a:defRPr>
    </a:lvl6pPr>
    <a:lvl7pPr marL="2743200" algn="l" defTabSz="914400" rtl="0" eaLnBrk="1" latinLnBrk="0" hangingPunct="1">
      <a:defRPr kern="1200">
        <a:solidFill>
          <a:schemeClr val="tx1"/>
        </a:solidFill>
        <a:latin typeface="Calibri" pitchFamily="34" charset="0"/>
        <a:ea typeface="MS PGothic" pitchFamily="34" charset="-128"/>
        <a:cs typeface="Arial" charset="0"/>
      </a:defRPr>
    </a:lvl7pPr>
    <a:lvl8pPr marL="3200400" algn="l" defTabSz="914400" rtl="0" eaLnBrk="1" latinLnBrk="0" hangingPunct="1">
      <a:defRPr kern="1200">
        <a:solidFill>
          <a:schemeClr val="tx1"/>
        </a:solidFill>
        <a:latin typeface="Calibri" pitchFamily="34" charset="0"/>
        <a:ea typeface="MS PGothic" pitchFamily="34" charset="-128"/>
        <a:cs typeface="Arial" charset="0"/>
      </a:defRPr>
    </a:lvl8pPr>
    <a:lvl9pPr marL="3657600" algn="l" defTabSz="914400" rtl="0" eaLnBrk="1" latinLnBrk="0" hangingPunct="1">
      <a:defRPr kern="1200">
        <a:solidFill>
          <a:schemeClr val="tx1"/>
        </a:solidFill>
        <a:latin typeface="Calibri" pitchFamily="34" charset="0"/>
        <a:ea typeface="MS PGothic" pitchFamily="34"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222983"/>
    <a:srgbClr val="000080"/>
    <a:srgbClr val="6C3A76"/>
    <a:srgbClr val="502B57"/>
    <a:srgbClr val="F7DB0D"/>
    <a:srgbClr val="DA4263"/>
    <a:srgbClr val="35AC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78686" autoAdjust="0"/>
  </p:normalViewPr>
  <p:slideViewPr>
    <p:cSldViewPr>
      <p:cViewPr varScale="1">
        <p:scale>
          <a:sx n="58" d="100"/>
          <a:sy n="58" d="100"/>
        </p:scale>
        <p:origin x="1746"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19" d="100"/>
        <a:sy n="11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0"/>
                <a:cs typeface="Arial" charset="0"/>
              </a:defRPr>
            </a:lvl1pPr>
          </a:lstStyle>
          <a:p>
            <a:pPr>
              <a:defRPr/>
            </a:pPr>
            <a:endParaRPr lang="nl-NL"/>
          </a:p>
        </p:txBody>
      </p:sp>
      <p:sp>
        <p:nvSpPr>
          <p:cNvPr id="41987" name="Rectangle 3"/>
          <p:cNvSpPr>
            <a:spLocks noGrp="1" noChangeArrowheads="1"/>
          </p:cNvSpPr>
          <p:nvPr>
            <p:ph type="dt" sz="quarter"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A4805EAF-E62C-4F70-9EE2-CEA2197FD919}" type="datetimeFigureOut">
              <a:rPr lang="nl-NL"/>
              <a:pPr>
                <a:defRPr/>
              </a:pPr>
              <a:t>15-6-2015</a:t>
            </a:fld>
            <a:endParaRPr lang="nl-NL"/>
          </a:p>
        </p:txBody>
      </p:sp>
      <p:sp>
        <p:nvSpPr>
          <p:cNvPr id="41988" name="Rectangle 4"/>
          <p:cNvSpPr>
            <a:spLocks noGrp="1" noChangeArrowheads="1"/>
          </p:cNvSpPr>
          <p:nvPr>
            <p:ph type="ftr" sz="quarter" idx="2"/>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0"/>
                <a:cs typeface="Arial" charset="0"/>
              </a:defRPr>
            </a:lvl1pPr>
          </a:lstStyle>
          <a:p>
            <a:pPr>
              <a:defRPr/>
            </a:pPr>
            <a:endParaRPr lang="nl-NL"/>
          </a:p>
        </p:txBody>
      </p:sp>
      <p:sp>
        <p:nvSpPr>
          <p:cNvPr id="41989" name="Rectangle 5"/>
          <p:cNvSpPr>
            <a:spLocks noGrp="1" noChangeArrowheads="1"/>
          </p:cNvSpPr>
          <p:nvPr>
            <p:ph type="sldNum" sz="quarter" idx="3"/>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a:latin typeface="Arial" charset="0"/>
                <a:cs typeface="Arial" charset="0"/>
              </a:defRPr>
            </a:lvl1pPr>
          </a:lstStyle>
          <a:p>
            <a:pPr>
              <a:defRPr/>
            </a:pPr>
            <a:fld id="{81569676-1F30-4B20-AB9A-28A969740D4B}" type="slidenum">
              <a:rPr lang="nl-NL"/>
              <a:pPr>
                <a:defRPr/>
              </a:pPr>
              <a:t>‹nr.›</a:t>
            </a:fld>
            <a:endParaRPr lang="nl-NL"/>
          </a:p>
        </p:txBody>
      </p:sp>
    </p:spTree>
    <p:extLst>
      <p:ext uri="{BB962C8B-B14F-4D97-AF65-F5344CB8AC3E}">
        <p14:creationId xmlns:p14="http://schemas.microsoft.com/office/powerpoint/2010/main" val="3804978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0"/>
                <a:cs typeface="Arial" charset="0"/>
              </a:defRPr>
            </a:lvl1pPr>
          </a:lstStyle>
          <a:p>
            <a:pPr>
              <a:defRPr/>
            </a:pPr>
            <a:endParaRPr lang="nl-NL"/>
          </a:p>
        </p:txBody>
      </p:sp>
      <p:sp>
        <p:nvSpPr>
          <p:cNvPr id="4915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14B51FC5-03F8-4655-9A57-78A41CECFCA8}" type="datetimeFigureOut">
              <a:rPr lang="nl-NL"/>
              <a:pPr>
                <a:defRPr/>
              </a:pPr>
              <a:t>15-6-2015</a:t>
            </a:fld>
            <a:endParaRPr lang="nl-NL"/>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nl-NL" noProof="0" smtClean="0"/>
              <a:t>Klik om de opmaakprofielen van de modeltekst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4915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0"/>
                <a:cs typeface="Arial" charset="0"/>
              </a:defRPr>
            </a:lvl1pPr>
          </a:lstStyle>
          <a:p>
            <a:pPr>
              <a:defRPr/>
            </a:pPr>
            <a:endParaRPr lang="nl-NL"/>
          </a:p>
        </p:txBody>
      </p:sp>
      <p:sp>
        <p:nvSpPr>
          <p:cNvPr id="4915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a:latin typeface="Arial" charset="0"/>
                <a:cs typeface="Arial" charset="0"/>
              </a:defRPr>
            </a:lvl1pPr>
          </a:lstStyle>
          <a:p>
            <a:pPr>
              <a:defRPr/>
            </a:pPr>
            <a:fld id="{1CF0D13A-6FE7-4B9C-9141-182C0D8CAAE2}" type="slidenum">
              <a:rPr lang="nl-NL"/>
              <a:pPr>
                <a:defRPr/>
              </a:pPr>
              <a:t>‹nr.›</a:t>
            </a:fld>
            <a:endParaRPr lang="nl-NL"/>
          </a:p>
        </p:txBody>
      </p:sp>
    </p:spTree>
    <p:extLst>
      <p:ext uri="{BB962C8B-B14F-4D97-AF65-F5344CB8AC3E}">
        <p14:creationId xmlns:p14="http://schemas.microsoft.com/office/powerpoint/2010/main" val="5801041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Calibri"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Calibri"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Calibri"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Calibri"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jdelijke aanduiding voor dia-afbeelding 1"/>
          <p:cNvSpPr>
            <a:spLocks noGrp="1" noRot="1" noChangeAspect="1"/>
          </p:cNvSpPr>
          <p:nvPr>
            <p:ph type="sldImg"/>
          </p:nvPr>
        </p:nvSpPr>
        <p:spPr>
          <a:ln/>
        </p:spPr>
      </p:sp>
      <p:sp>
        <p:nvSpPr>
          <p:cNvPr id="17410" name="Tijdelijke aanduiding voor notities 2"/>
          <p:cNvSpPr>
            <a:spLocks noGrp="1"/>
          </p:cNvSpPr>
          <p:nvPr>
            <p:ph type="body" idx="1"/>
          </p:nvPr>
        </p:nvSpPr>
        <p:spPr>
          <a:noFill/>
        </p:spPr>
        <p:txBody>
          <a:bodyPr/>
          <a:lstStyle/>
          <a:p>
            <a:endParaRPr lang="nl-NL" smtClean="0">
              <a:latin typeface="Calibri" pitchFamily="34" charset="0"/>
            </a:endParaRPr>
          </a:p>
        </p:txBody>
      </p:sp>
      <p:sp>
        <p:nvSpPr>
          <p:cNvPr id="17411" name="Tijdelijke aanduiding voor dianummer 3"/>
          <p:cNvSpPr>
            <a:spLocks noGrp="1"/>
          </p:cNvSpPr>
          <p:nvPr>
            <p:ph type="sldNum" sz="quarter" idx="5"/>
          </p:nvPr>
        </p:nvSpPr>
        <p:spPr>
          <a:noFill/>
          <a:ln>
            <a:miter lim="800000"/>
            <a:headEnd/>
            <a:tailEnd/>
          </a:ln>
        </p:spPr>
        <p:txBody>
          <a:bodyPr/>
          <a:lstStyle/>
          <a:p>
            <a:fld id="{64DDF73C-FE97-4012-97D8-4BAF6243457C}" type="slidenum">
              <a:rPr lang="nl-NL" smtClean="0"/>
              <a:pPr/>
              <a:t>1</a:t>
            </a:fld>
            <a:endParaRPr lang="nl-NL" smtClean="0"/>
          </a:p>
        </p:txBody>
      </p:sp>
    </p:spTree>
    <p:extLst>
      <p:ext uri="{BB962C8B-B14F-4D97-AF65-F5344CB8AC3E}">
        <p14:creationId xmlns:p14="http://schemas.microsoft.com/office/powerpoint/2010/main" val="1884466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jdelijke aanduiding voor dia-afbeelding 1"/>
          <p:cNvSpPr>
            <a:spLocks noGrp="1" noRot="1" noChangeAspect="1"/>
          </p:cNvSpPr>
          <p:nvPr>
            <p:ph type="sldImg"/>
          </p:nvPr>
        </p:nvSpPr>
        <p:spPr>
          <a:ln/>
        </p:spPr>
      </p:sp>
      <p:sp>
        <p:nvSpPr>
          <p:cNvPr id="19458" name="Tijdelijke aanduiding voor notities 2"/>
          <p:cNvSpPr>
            <a:spLocks noGrp="1"/>
          </p:cNvSpPr>
          <p:nvPr>
            <p:ph type="body" idx="1"/>
          </p:nvPr>
        </p:nvSpPr>
        <p:spPr>
          <a:noFill/>
        </p:spPr>
        <p:txBody>
          <a:bodyPr/>
          <a:lstStyle/>
          <a:p>
            <a:r>
              <a:rPr lang="nl-NL" smtClean="0">
                <a:latin typeface="Calibri" pitchFamily="34" charset="0"/>
              </a:rPr>
              <a:t>Hartrevalidatie afstemmen op de behoefte van de patient. Er is als het ware geen standaard-revalidatie. Inzoemen op de individuele behoefte van zowel patient als familie</a:t>
            </a:r>
          </a:p>
          <a:p>
            <a:endParaRPr lang="nl-NL" smtClean="0">
              <a:latin typeface="Calibri" pitchFamily="34" charset="0"/>
            </a:endParaRPr>
          </a:p>
        </p:txBody>
      </p:sp>
      <p:sp>
        <p:nvSpPr>
          <p:cNvPr id="19459" name="Tijdelijke aanduiding voor dianummer 3"/>
          <p:cNvSpPr>
            <a:spLocks noGrp="1"/>
          </p:cNvSpPr>
          <p:nvPr>
            <p:ph type="sldNum" sz="quarter" idx="5"/>
          </p:nvPr>
        </p:nvSpPr>
        <p:spPr>
          <a:noFill/>
          <a:ln>
            <a:miter lim="800000"/>
            <a:headEnd/>
            <a:tailEnd/>
          </a:ln>
        </p:spPr>
        <p:txBody>
          <a:bodyPr/>
          <a:lstStyle/>
          <a:p>
            <a:fld id="{C148727D-3993-4747-B664-6ABD446B4386}" type="slidenum">
              <a:rPr lang="nl-NL" smtClean="0"/>
              <a:pPr/>
              <a:t>2</a:t>
            </a:fld>
            <a:endParaRPr lang="nl-NL" smtClean="0"/>
          </a:p>
        </p:txBody>
      </p:sp>
    </p:spTree>
    <p:extLst>
      <p:ext uri="{BB962C8B-B14F-4D97-AF65-F5344CB8AC3E}">
        <p14:creationId xmlns:p14="http://schemas.microsoft.com/office/powerpoint/2010/main" val="994055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jdelijke aanduiding voor dia-afbeelding 1"/>
          <p:cNvSpPr>
            <a:spLocks noGrp="1" noRot="1" noChangeAspect="1"/>
          </p:cNvSpPr>
          <p:nvPr>
            <p:ph type="sldImg"/>
          </p:nvPr>
        </p:nvSpPr>
        <p:spPr>
          <a:ln/>
        </p:spPr>
      </p:sp>
      <p:sp>
        <p:nvSpPr>
          <p:cNvPr id="22530" name="Tijdelijke aanduiding voor notities 2"/>
          <p:cNvSpPr>
            <a:spLocks noGrp="1"/>
          </p:cNvSpPr>
          <p:nvPr>
            <p:ph type="body" idx="1"/>
          </p:nvPr>
        </p:nvSpPr>
        <p:spPr>
          <a:noFill/>
        </p:spPr>
        <p:txBody>
          <a:bodyPr/>
          <a:lstStyle/>
          <a:p>
            <a:r>
              <a:rPr lang="nl-NL" smtClean="0">
                <a:latin typeface="Calibri" pitchFamily="34" charset="0"/>
              </a:rPr>
              <a:t>De verpleegkundig specialist heeft in alle gevallen een rol in het assessment en fungeert in het gehele revalidatieproces als casemanager. Daarnaast zijn er verschillende vormen van MDO waar ook andere disciplines vertegenwoordigd zijn om logistiek en afstemming goed te bepalen. De casemanager draagt zorg voor effectuering en terugkoppeling van besluiten die zijn genomen in het MDO. nauwe samenwerkingsrelatie met cardiologen, fysiotherapeuten, diëtisten, sportartsen, psychologen en de medewerkers van de polikliniek.</a:t>
            </a:r>
          </a:p>
        </p:txBody>
      </p:sp>
      <p:sp>
        <p:nvSpPr>
          <p:cNvPr id="22531" name="Tijdelijke aanduiding voor dianummer 3"/>
          <p:cNvSpPr>
            <a:spLocks noGrp="1"/>
          </p:cNvSpPr>
          <p:nvPr>
            <p:ph type="sldNum" sz="quarter" idx="5"/>
          </p:nvPr>
        </p:nvSpPr>
        <p:spPr>
          <a:noFill/>
          <a:ln>
            <a:miter lim="800000"/>
            <a:headEnd/>
            <a:tailEnd/>
          </a:ln>
        </p:spPr>
        <p:txBody>
          <a:bodyPr/>
          <a:lstStyle/>
          <a:p>
            <a:fld id="{EC95C0F1-1EC0-4A9A-B55D-B1F7BA4520B9}" type="slidenum">
              <a:rPr lang="nl-NL" smtClean="0"/>
              <a:pPr/>
              <a:t>4</a:t>
            </a:fld>
            <a:endParaRPr lang="nl-NL" smtClean="0"/>
          </a:p>
        </p:txBody>
      </p:sp>
    </p:spTree>
    <p:extLst>
      <p:ext uri="{BB962C8B-B14F-4D97-AF65-F5344CB8AC3E}">
        <p14:creationId xmlns:p14="http://schemas.microsoft.com/office/powerpoint/2010/main" val="2161866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jdelijke aanduiding voor dia-afbeelding 1"/>
          <p:cNvSpPr>
            <a:spLocks noGrp="1" noRot="1" noChangeAspect="1"/>
          </p:cNvSpPr>
          <p:nvPr>
            <p:ph type="sldImg"/>
          </p:nvPr>
        </p:nvSpPr>
        <p:spPr>
          <a:ln/>
        </p:spPr>
      </p:sp>
      <p:sp>
        <p:nvSpPr>
          <p:cNvPr id="26626" name="Tijdelijke aanduiding voor notities 2"/>
          <p:cNvSpPr>
            <a:spLocks noGrp="1"/>
          </p:cNvSpPr>
          <p:nvPr>
            <p:ph type="body" idx="1"/>
          </p:nvPr>
        </p:nvSpPr>
        <p:spPr>
          <a:noFill/>
        </p:spPr>
        <p:txBody>
          <a:bodyPr/>
          <a:lstStyle/>
          <a:p>
            <a:r>
              <a:rPr lang="nl-NL" smtClean="0">
                <a:latin typeface="Calibri" pitchFamily="34" charset="0"/>
              </a:rPr>
              <a:t>Plotseling geconfronteerd worden met een aandoening, waarin het aspect ‘gezondheid’ niet iets als vanzelfsprekend. Het is een serieus iets, waarin het maken van keuzes m.b.t. gezondheid, gezond gedrag, leefstijl onder de loep wordt genomen.</a:t>
            </a:r>
          </a:p>
          <a:p>
            <a:endParaRPr lang="nl-NL" smtClean="0">
              <a:latin typeface="Calibri" pitchFamily="34" charset="0"/>
            </a:endParaRPr>
          </a:p>
        </p:txBody>
      </p:sp>
      <p:sp>
        <p:nvSpPr>
          <p:cNvPr id="26627" name="Tijdelijke aanduiding voor dianummer 3"/>
          <p:cNvSpPr>
            <a:spLocks noGrp="1"/>
          </p:cNvSpPr>
          <p:nvPr>
            <p:ph type="sldNum" sz="quarter" idx="5"/>
          </p:nvPr>
        </p:nvSpPr>
        <p:spPr>
          <a:noFill/>
          <a:ln>
            <a:miter lim="800000"/>
            <a:headEnd/>
            <a:tailEnd/>
          </a:ln>
        </p:spPr>
        <p:txBody>
          <a:bodyPr/>
          <a:lstStyle/>
          <a:p>
            <a:fld id="{A04E9B9F-B7AF-46D2-A54A-1D240C5DC9CF}" type="slidenum">
              <a:rPr lang="nl-NL" smtClean="0"/>
              <a:pPr/>
              <a:t>7</a:t>
            </a:fld>
            <a:endParaRPr lang="nl-NL" smtClean="0"/>
          </a:p>
        </p:txBody>
      </p:sp>
    </p:spTree>
    <p:extLst>
      <p:ext uri="{BB962C8B-B14F-4D97-AF65-F5344CB8AC3E}">
        <p14:creationId xmlns:p14="http://schemas.microsoft.com/office/powerpoint/2010/main" val="2867886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jdelijke aanduiding voor dia-afbeelding 1"/>
          <p:cNvSpPr>
            <a:spLocks noGrp="1" noRot="1" noChangeAspect="1"/>
          </p:cNvSpPr>
          <p:nvPr>
            <p:ph type="sldImg"/>
          </p:nvPr>
        </p:nvSpPr>
        <p:spPr>
          <a:ln/>
        </p:spPr>
      </p:sp>
      <p:sp>
        <p:nvSpPr>
          <p:cNvPr id="28674" name="Tijdelijke aanduiding voor notities 2"/>
          <p:cNvSpPr>
            <a:spLocks noGrp="1"/>
          </p:cNvSpPr>
          <p:nvPr>
            <p:ph type="body" idx="1"/>
          </p:nvPr>
        </p:nvSpPr>
        <p:spPr>
          <a:noFill/>
        </p:spPr>
        <p:txBody>
          <a:bodyPr/>
          <a:lstStyle/>
          <a:p>
            <a:r>
              <a:rPr lang="nl-NL" smtClean="0">
                <a:latin typeface="Calibri" pitchFamily="34" charset="0"/>
              </a:rPr>
              <a:t>Hij liet zien dat mensen zich niet alleen gedragen naar hoe ze zich voelen, maar dat met je gedrag ook je gevoel en gedachten mee veranderen. Het is dus niet altijd nodig om te zoeken naar de oorzaken van gedrag; je ziet dat mensen zich ook beter gaan voelen als ze iets anders gaan doen. Dat is therapeutisch een heel belangrijk inzicht geweest.</a:t>
            </a:r>
          </a:p>
          <a:p>
            <a:endParaRPr lang="nl-NL" smtClean="0">
              <a:latin typeface="Calibri" pitchFamily="34" charset="0"/>
            </a:endParaRPr>
          </a:p>
        </p:txBody>
      </p:sp>
      <p:sp>
        <p:nvSpPr>
          <p:cNvPr id="28675" name="Tijdelijke aanduiding voor dianummer 3"/>
          <p:cNvSpPr>
            <a:spLocks noGrp="1"/>
          </p:cNvSpPr>
          <p:nvPr>
            <p:ph type="sldNum" sz="quarter" idx="5"/>
          </p:nvPr>
        </p:nvSpPr>
        <p:spPr>
          <a:noFill/>
          <a:ln>
            <a:miter lim="800000"/>
            <a:headEnd/>
            <a:tailEnd/>
          </a:ln>
        </p:spPr>
        <p:txBody>
          <a:bodyPr/>
          <a:lstStyle/>
          <a:p>
            <a:fld id="{34626AF6-E5AD-4BDD-A22A-59B6170BF229}" type="slidenum">
              <a:rPr lang="nl-NL" smtClean="0"/>
              <a:pPr/>
              <a:t>8</a:t>
            </a:fld>
            <a:endParaRPr lang="nl-NL" smtClean="0"/>
          </a:p>
        </p:txBody>
      </p:sp>
    </p:spTree>
    <p:extLst>
      <p:ext uri="{BB962C8B-B14F-4D97-AF65-F5344CB8AC3E}">
        <p14:creationId xmlns:p14="http://schemas.microsoft.com/office/powerpoint/2010/main" val="2946491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jdelijke aanduiding voor dia-afbeelding 1"/>
          <p:cNvSpPr>
            <a:spLocks noGrp="1" noRot="1" noChangeAspect="1"/>
          </p:cNvSpPr>
          <p:nvPr>
            <p:ph type="sldImg"/>
          </p:nvPr>
        </p:nvSpPr>
        <p:spPr>
          <a:ln/>
        </p:spPr>
      </p:sp>
      <p:sp>
        <p:nvSpPr>
          <p:cNvPr id="58370" name="Tijdelijke aanduiding voor notities 2"/>
          <p:cNvSpPr>
            <a:spLocks noGrp="1"/>
          </p:cNvSpPr>
          <p:nvPr>
            <p:ph type="body" idx="1"/>
          </p:nvPr>
        </p:nvSpPr>
        <p:spPr>
          <a:noFill/>
        </p:spPr>
        <p:txBody>
          <a:bodyPr/>
          <a:lstStyle/>
          <a:p>
            <a:r>
              <a:rPr lang="nl-NL" smtClean="0">
                <a:latin typeface="Calibri" pitchFamily="34" charset="0"/>
              </a:rPr>
              <a:t>Door deze manier van ‘confronterend spiegelen’ vergroot je de kans dat de patiënt zelf zijn ambivalentie oplost en daarmee de weg vrijmaakt voor daadwerkelijke verandering</a:t>
            </a:r>
          </a:p>
        </p:txBody>
      </p:sp>
      <p:sp>
        <p:nvSpPr>
          <p:cNvPr id="58371" name="Tijdelijke aanduiding voor dianummer 3"/>
          <p:cNvSpPr>
            <a:spLocks noGrp="1"/>
          </p:cNvSpPr>
          <p:nvPr>
            <p:ph type="sldNum" sz="quarter" idx="5"/>
          </p:nvPr>
        </p:nvSpPr>
        <p:spPr>
          <a:noFill/>
          <a:ln>
            <a:miter lim="800000"/>
            <a:headEnd/>
            <a:tailEnd/>
          </a:ln>
        </p:spPr>
        <p:txBody>
          <a:bodyPr/>
          <a:lstStyle/>
          <a:p>
            <a:fld id="{CEDA3F29-B284-4AEE-988C-ECA8C997E3C3}" type="slidenum">
              <a:rPr lang="nl-NL" smtClean="0"/>
              <a:pPr/>
              <a:t>36</a:t>
            </a:fld>
            <a:endParaRPr lang="nl-NL" smtClean="0"/>
          </a:p>
        </p:txBody>
      </p:sp>
    </p:spTree>
    <p:extLst>
      <p:ext uri="{BB962C8B-B14F-4D97-AF65-F5344CB8AC3E}">
        <p14:creationId xmlns:p14="http://schemas.microsoft.com/office/powerpoint/2010/main" val="1050527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jdelijke aanduiding voor dia-afbeelding 1"/>
          <p:cNvSpPr>
            <a:spLocks noGrp="1" noRot="1" noChangeAspect="1"/>
          </p:cNvSpPr>
          <p:nvPr>
            <p:ph type="sldImg"/>
          </p:nvPr>
        </p:nvSpPr>
        <p:spPr>
          <a:ln/>
        </p:spPr>
      </p:sp>
      <p:sp>
        <p:nvSpPr>
          <p:cNvPr id="61442" name="Tijdelijke aanduiding voor notities 2"/>
          <p:cNvSpPr>
            <a:spLocks noGrp="1"/>
          </p:cNvSpPr>
          <p:nvPr>
            <p:ph type="body" idx="1"/>
          </p:nvPr>
        </p:nvSpPr>
        <p:spPr>
          <a:noFill/>
        </p:spPr>
        <p:txBody>
          <a:bodyPr/>
          <a:lstStyle/>
          <a:p>
            <a:r>
              <a:rPr lang="nl-NL" smtClean="0">
                <a:latin typeface="Calibri" pitchFamily="34" charset="0"/>
              </a:rPr>
              <a:t>aanbieders van zorg samenwerken met andere partijen om ervoor te zorgen dat minder mensen uiteindelijk een chronische ziekte krijgen of opnieuw een incident krijgen; </a:t>
            </a:r>
          </a:p>
        </p:txBody>
      </p:sp>
      <p:sp>
        <p:nvSpPr>
          <p:cNvPr id="61443" name="Tijdelijke aanduiding voor dianummer 3"/>
          <p:cNvSpPr>
            <a:spLocks noGrp="1"/>
          </p:cNvSpPr>
          <p:nvPr>
            <p:ph type="sldNum" sz="quarter" idx="5"/>
          </p:nvPr>
        </p:nvSpPr>
        <p:spPr>
          <a:noFill/>
          <a:ln>
            <a:miter lim="800000"/>
            <a:headEnd/>
            <a:tailEnd/>
          </a:ln>
        </p:spPr>
        <p:txBody>
          <a:bodyPr/>
          <a:lstStyle/>
          <a:p>
            <a:fld id="{6FE490EE-0703-48AD-BB10-9544FF427AE3}" type="slidenum">
              <a:rPr lang="nl-NL" smtClean="0"/>
              <a:pPr/>
              <a:t>38</a:t>
            </a:fld>
            <a:endParaRPr lang="nl-NL" smtClean="0"/>
          </a:p>
        </p:txBody>
      </p:sp>
    </p:spTree>
    <p:extLst>
      <p:ext uri="{BB962C8B-B14F-4D97-AF65-F5344CB8AC3E}">
        <p14:creationId xmlns:p14="http://schemas.microsoft.com/office/powerpoint/2010/main" val="186991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4D082044-2C2A-413D-BBBE-CC130A5C991A}" type="slidenum">
              <a:rPr lang="nl-NL"/>
              <a:pPr>
                <a:defRPr/>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A2AC50A6-6A47-4937-BB86-D68BAA698EFB}"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6CCE8F90-5FBD-41E8-927F-BB12CEE0D233}" type="slidenum">
              <a:rPr lang="nl-NL"/>
              <a:pPr>
                <a:defRPr/>
              </a:pPr>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ject">
    <p:spTree>
      <p:nvGrpSpPr>
        <p:cNvPr id="1" name=""/>
        <p:cNvGrpSpPr/>
        <p:nvPr/>
      </p:nvGrpSpPr>
      <p:grpSpPr>
        <a:xfrm>
          <a:off x="0" y="0"/>
          <a:ext cx="0" cy="0"/>
          <a:chOff x="0" y="0"/>
          <a:chExt cx="0" cy="0"/>
        </a:xfrm>
      </p:grpSpPr>
      <p:sp>
        <p:nvSpPr>
          <p:cNvPr id="2" name="Tijdelijke aanduiding voor inhoud 1"/>
          <p:cNvSpPr>
            <a:spLocks noGrp="1"/>
          </p:cNvSpPr>
          <p:nvPr>
            <p:ph/>
          </p:nvPr>
        </p:nvSpPr>
        <p:spPr>
          <a:xfrm>
            <a:off x="457200" y="274638"/>
            <a:ext cx="8229600" cy="585152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0C34CFC8-5091-4851-9354-A70C2DF59AB6}"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121CFCB1-FA77-4753-8215-B8FF0E83BF61}"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1435592F-9B2B-4955-8E28-0409BF592420}" type="slidenum">
              <a:rPr lang="nl-NL"/>
              <a:pPr>
                <a:defRPr/>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53B7A957-76F1-4948-AC8F-6D0D185B00E2}"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DC406612-A454-4763-901D-F9B715C3A602}"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8F407D95-E5FE-4132-91B9-216D291A101D}"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635562EE-27AC-4DE5-89F8-1B31E53BBE90}"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E06BEA69-FE98-4E86-8D17-1C41ECE2214E}"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95C74601-6A26-4C23-8486-48A03FEF895D}"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ltLang="nl-NL" smtClean="0"/>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ltLang="nl-NL" smtClean="0"/>
              <a:t>Klik om de opmaakprofielen van de modeltekst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nl-N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nl-N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BDDED8C4-A754-40EE-8918-E0A47A3D1FD3}" type="slidenum">
              <a:rPr lang="nl-NL"/>
              <a:pPr>
                <a:defRPr/>
              </a:pPr>
              <a:t>‹nr.›</a:t>
            </a:fld>
            <a:endParaRPr lang="nl-NL"/>
          </a:p>
        </p:txBody>
      </p:sp>
      <p:sp>
        <p:nvSpPr>
          <p:cNvPr id="7" name="Rechthoek 6"/>
          <p:cNvSpPr/>
          <p:nvPr userDrawn="1"/>
        </p:nvSpPr>
        <p:spPr>
          <a:xfrm>
            <a:off x="0" y="5949950"/>
            <a:ext cx="9144000" cy="908050"/>
          </a:xfrm>
          <a:prstGeom prst="rect">
            <a:avLst/>
          </a:prstGeom>
          <a:solidFill>
            <a:srgbClr val="00AD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10" name="Vrije vorm 9"/>
          <p:cNvSpPr/>
          <p:nvPr userDrawn="1"/>
        </p:nvSpPr>
        <p:spPr>
          <a:xfrm>
            <a:off x="7885113" y="5300663"/>
            <a:ext cx="1258887" cy="1368425"/>
          </a:xfrm>
          <a:custGeom>
            <a:avLst/>
            <a:gdLst>
              <a:gd name="connsiteX0" fmla="*/ 0 w 2808312"/>
              <a:gd name="connsiteY0" fmla="*/ 367485 h 2204864"/>
              <a:gd name="connsiteX1" fmla="*/ 107634 w 2808312"/>
              <a:gd name="connsiteY1" fmla="*/ 107634 h 2204864"/>
              <a:gd name="connsiteX2" fmla="*/ 367485 w 2808312"/>
              <a:gd name="connsiteY2" fmla="*/ 1 h 2204864"/>
              <a:gd name="connsiteX3" fmla="*/ 2440827 w 2808312"/>
              <a:gd name="connsiteY3" fmla="*/ 0 h 2204864"/>
              <a:gd name="connsiteX4" fmla="*/ 2700678 w 2808312"/>
              <a:gd name="connsiteY4" fmla="*/ 107634 h 2204864"/>
              <a:gd name="connsiteX5" fmla="*/ 2808311 w 2808312"/>
              <a:gd name="connsiteY5" fmla="*/ 367485 h 2204864"/>
              <a:gd name="connsiteX6" fmla="*/ 2808312 w 2808312"/>
              <a:gd name="connsiteY6" fmla="*/ 1837379 h 2204864"/>
              <a:gd name="connsiteX7" fmla="*/ 2700678 w 2808312"/>
              <a:gd name="connsiteY7" fmla="*/ 2097230 h 2204864"/>
              <a:gd name="connsiteX8" fmla="*/ 2440827 w 2808312"/>
              <a:gd name="connsiteY8" fmla="*/ 2204864 h 2204864"/>
              <a:gd name="connsiteX9" fmla="*/ 367485 w 2808312"/>
              <a:gd name="connsiteY9" fmla="*/ 2204864 h 2204864"/>
              <a:gd name="connsiteX10" fmla="*/ 107634 w 2808312"/>
              <a:gd name="connsiteY10" fmla="*/ 2097230 h 2204864"/>
              <a:gd name="connsiteX11" fmla="*/ 0 w 2808312"/>
              <a:gd name="connsiteY11" fmla="*/ 1837379 h 2204864"/>
              <a:gd name="connsiteX12" fmla="*/ 0 w 2808312"/>
              <a:gd name="connsiteY12" fmla="*/ 367485 h 2204864"/>
              <a:gd name="connsiteX0" fmla="*/ 0 w 2847631"/>
              <a:gd name="connsiteY0" fmla="*/ 367485 h 2204864"/>
              <a:gd name="connsiteX1" fmla="*/ 107634 w 2847631"/>
              <a:gd name="connsiteY1" fmla="*/ 107634 h 2204864"/>
              <a:gd name="connsiteX2" fmla="*/ 367485 w 2847631"/>
              <a:gd name="connsiteY2" fmla="*/ 1 h 2204864"/>
              <a:gd name="connsiteX3" fmla="*/ 2440827 w 2847631"/>
              <a:gd name="connsiteY3" fmla="*/ 0 h 2204864"/>
              <a:gd name="connsiteX4" fmla="*/ 2808311 w 2847631"/>
              <a:gd name="connsiteY4" fmla="*/ 367485 h 2204864"/>
              <a:gd name="connsiteX5" fmla="*/ 2808312 w 2847631"/>
              <a:gd name="connsiteY5" fmla="*/ 1837379 h 2204864"/>
              <a:gd name="connsiteX6" fmla="*/ 2700678 w 2847631"/>
              <a:gd name="connsiteY6" fmla="*/ 2097230 h 2204864"/>
              <a:gd name="connsiteX7" fmla="*/ 2440827 w 2847631"/>
              <a:gd name="connsiteY7" fmla="*/ 2204864 h 2204864"/>
              <a:gd name="connsiteX8" fmla="*/ 367485 w 2847631"/>
              <a:gd name="connsiteY8" fmla="*/ 2204864 h 2204864"/>
              <a:gd name="connsiteX9" fmla="*/ 107634 w 2847631"/>
              <a:gd name="connsiteY9" fmla="*/ 2097230 h 2204864"/>
              <a:gd name="connsiteX10" fmla="*/ 0 w 2847631"/>
              <a:gd name="connsiteY10" fmla="*/ 1837379 h 2204864"/>
              <a:gd name="connsiteX11" fmla="*/ 0 w 2847631"/>
              <a:gd name="connsiteY11" fmla="*/ 367485 h 2204864"/>
              <a:gd name="connsiteX0" fmla="*/ 0 w 2851620"/>
              <a:gd name="connsiteY0" fmla="*/ 367485 h 2204864"/>
              <a:gd name="connsiteX1" fmla="*/ 107634 w 2851620"/>
              <a:gd name="connsiteY1" fmla="*/ 107634 h 2204864"/>
              <a:gd name="connsiteX2" fmla="*/ 367485 w 2851620"/>
              <a:gd name="connsiteY2" fmla="*/ 1 h 2204864"/>
              <a:gd name="connsiteX3" fmla="*/ 2440827 w 2851620"/>
              <a:gd name="connsiteY3" fmla="*/ 0 h 2204864"/>
              <a:gd name="connsiteX4" fmla="*/ 2808312 w 2851620"/>
              <a:gd name="connsiteY4" fmla="*/ 1837379 h 2204864"/>
              <a:gd name="connsiteX5" fmla="*/ 2700678 w 2851620"/>
              <a:gd name="connsiteY5" fmla="*/ 2097230 h 2204864"/>
              <a:gd name="connsiteX6" fmla="*/ 2440827 w 2851620"/>
              <a:gd name="connsiteY6" fmla="*/ 2204864 h 2204864"/>
              <a:gd name="connsiteX7" fmla="*/ 367485 w 2851620"/>
              <a:gd name="connsiteY7" fmla="*/ 2204864 h 2204864"/>
              <a:gd name="connsiteX8" fmla="*/ 107634 w 2851620"/>
              <a:gd name="connsiteY8" fmla="*/ 2097230 h 2204864"/>
              <a:gd name="connsiteX9" fmla="*/ 0 w 2851620"/>
              <a:gd name="connsiteY9" fmla="*/ 1837379 h 2204864"/>
              <a:gd name="connsiteX10" fmla="*/ 0 w 2851620"/>
              <a:gd name="connsiteY10" fmla="*/ 367485 h 2204864"/>
              <a:gd name="connsiteX0" fmla="*/ 0 w 2829693"/>
              <a:gd name="connsiteY0" fmla="*/ 367485 h 2204864"/>
              <a:gd name="connsiteX1" fmla="*/ 107634 w 2829693"/>
              <a:gd name="connsiteY1" fmla="*/ 107634 h 2204864"/>
              <a:gd name="connsiteX2" fmla="*/ 367485 w 2829693"/>
              <a:gd name="connsiteY2" fmla="*/ 1 h 2204864"/>
              <a:gd name="connsiteX3" fmla="*/ 2440827 w 2829693"/>
              <a:gd name="connsiteY3" fmla="*/ 0 h 2204864"/>
              <a:gd name="connsiteX4" fmla="*/ 2700678 w 2829693"/>
              <a:gd name="connsiteY4" fmla="*/ 2097230 h 2204864"/>
              <a:gd name="connsiteX5" fmla="*/ 2440827 w 2829693"/>
              <a:gd name="connsiteY5" fmla="*/ 2204864 h 2204864"/>
              <a:gd name="connsiteX6" fmla="*/ 367485 w 2829693"/>
              <a:gd name="connsiteY6" fmla="*/ 2204864 h 2204864"/>
              <a:gd name="connsiteX7" fmla="*/ 107634 w 2829693"/>
              <a:gd name="connsiteY7" fmla="*/ 2097230 h 2204864"/>
              <a:gd name="connsiteX8" fmla="*/ 0 w 2829693"/>
              <a:gd name="connsiteY8" fmla="*/ 1837379 h 2204864"/>
              <a:gd name="connsiteX9" fmla="*/ 0 w 2829693"/>
              <a:gd name="connsiteY9" fmla="*/ 367485 h 2204864"/>
              <a:gd name="connsiteX0" fmla="*/ 0 w 2786384"/>
              <a:gd name="connsiteY0" fmla="*/ 367485 h 2204864"/>
              <a:gd name="connsiteX1" fmla="*/ 107634 w 2786384"/>
              <a:gd name="connsiteY1" fmla="*/ 107634 h 2204864"/>
              <a:gd name="connsiteX2" fmla="*/ 367485 w 2786384"/>
              <a:gd name="connsiteY2" fmla="*/ 1 h 2204864"/>
              <a:gd name="connsiteX3" fmla="*/ 2440827 w 2786384"/>
              <a:gd name="connsiteY3" fmla="*/ 0 h 2204864"/>
              <a:gd name="connsiteX4" fmla="*/ 2440827 w 2786384"/>
              <a:gd name="connsiteY4" fmla="*/ 2204864 h 2204864"/>
              <a:gd name="connsiteX5" fmla="*/ 367485 w 2786384"/>
              <a:gd name="connsiteY5" fmla="*/ 2204864 h 2204864"/>
              <a:gd name="connsiteX6" fmla="*/ 107634 w 2786384"/>
              <a:gd name="connsiteY6" fmla="*/ 2097230 h 2204864"/>
              <a:gd name="connsiteX7" fmla="*/ 0 w 2786384"/>
              <a:gd name="connsiteY7" fmla="*/ 1837379 h 2204864"/>
              <a:gd name="connsiteX8" fmla="*/ 0 w 2786384"/>
              <a:gd name="connsiteY8" fmla="*/ 367485 h 2204864"/>
              <a:gd name="connsiteX0" fmla="*/ 0 w 2786384"/>
              <a:gd name="connsiteY0" fmla="*/ 367485 h 2204864"/>
              <a:gd name="connsiteX1" fmla="*/ 107634 w 2786384"/>
              <a:gd name="connsiteY1" fmla="*/ 107634 h 2204864"/>
              <a:gd name="connsiteX2" fmla="*/ 367485 w 2786384"/>
              <a:gd name="connsiteY2" fmla="*/ 1 h 2204864"/>
              <a:gd name="connsiteX3" fmla="*/ 2440827 w 2786384"/>
              <a:gd name="connsiteY3" fmla="*/ 0 h 2204864"/>
              <a:gd name="connsiteX4" fmla="*/ 2440827 w 2786384"/>
              <a:gd name="connsiteY4" fmla="*/ 2204864 h 2204864"/>
              <a:gd name="connsiteX5" fmla="*/ 367485 w 2786384"/>
              <a:gd name="connsiteY5" fmla="*/ 2204864 h 2204864"/>
              <a:gd name="connsiteX6" fmla="*/ 107634 w 2786384"/>
              <a:gd name="connsiteY6" fmla="*/ 2097230 h 2204864"/>
              <a:gd name="connsiteX7" fmla="*/ 0 w 2786384"/>
              <a:gd name="connsiteY7" fmla="*/ 1837379 h 2204864"/>
              <a:gd name="connsiteX8" fmla="*/ 0 w 2786384"/>
              <a:gd name="connsiteY8" fmla="*/ 367485 h 2204864"/>
              <a:gd name="connsiteX0" fmla="*/ 0 w 2458692"/>
              <a:gd name="connsiteY0" fmla="*/ 367485 h 2204864"/>
              <a:gd name="connsiteX1" fmla="*/ 107634 w 2458692"/>
              <a:gd name="connsiteY1" fmla="*/ 107634 h 2204864"/>
              <a:gd name="connsiteX2" fmla="*/ 367485 w 2458692"/>
              <a:gd name="connsiteY2" fmla="*/ 1 h 2204864"/>
              <a:gd name="connsiteX3" fmla="*/ 2440827 w 2458692"/>
              <a:gd name="connsiteY3" fmla="*/ 0 h 2204864"/>
              <a:gd name="connsiteX4" fmla="*/ 2440827 w 2458692"/>
              <a:gd name="connsiteY4" fmla="*/ 2204864 h 2204864"/>
              <a:gd name="connsiteX5" fmla="*/ 367485 w 2458692"/>
              <a:gd name="connsiteY5" fmla="*/ 2204864 h 2204864"/>
              <a:gd name="connsiteX6" fmla="*/ 107634 w 2458692"/>
              <a:gd name="connsiteY6" fmla="*/ 2097230 h 2204864"/>
              <a:gd name="connsiteX7" fmla="*/ 0 w 2458692"/>
              <a:gd name="connsiteY7" fmla="*/ 1837379 h 2204864"/>
              <a:gd name="connsiteX8" fmla="*/ 0 w 2458692"/>
              <a:gd name="connsiteY8" fmla="*/ 367485 h 2204864"/>
              <a:gd name="connsiteX0" fmla="*/ 0 w 2449314"/>
              <a:gd name="connsiteY0" fmla="*/ 367485 h 2204864"/>
              <a:gd name="connsiteX1" fmla="*/ 107634 w 2449314"/>
              <a:gd name="connsiteY1" fmla="*/ 107634 h 2204864"/>
              <a:gd name="connsiteX2" fmla="*/ 367485 w 2449314"/>
              <a:gd name="connsiteY2" fmla="*/ 1 h 2204864"/>
              <a:gd name="connsiteX3" fmla="*/ 2440827 w 2449314"/>
              <a:gd name="connsiteY3" fmla="*/ 0 h 2204864"/>
              <a:gd name="connsiteX4" fmla="*/ 2440827 w 2449314"/>
              <a:gd name="connsiteY4" fmla="*/ 2204864 h 2204864"/>
              <a:gd name="connsiteX5" fmla="*/ 367485 w 2449314"/>
              <a:gd name="connsiteY5" fmla="*/ 2204864 h 2204864"/>
              <a:gd name="connsiteX6" fmla="*/ 107634 w 2449314"/>
              <a:gd name="connsiteY6" fmla="*/ 2097230 h 2204864"/>
              <a:gd name="connsiteX7" fmla="*/ 0 w 2449314"/>
              <a:gd name="connsiteY7" fmla="*/ 1837379 h 2204864"/>
              <a:gd name="connsiteX8" fmla="*/ 0 w 2449314"/>
              <a:gd name="connsiteY8" fmla="*/ 367485 h 2204864"/>
              <a:gd name="connsiteX0" fmla="*/ 0 w 2440827"/>
              <a:gd name="connsiteY0" fmla="*/ 367485 h 2204864"/>
              <a:gd name="connsiteX1" fmla="*/ 107634 w 2440827"/>
              <a:gd name="connsiteY1" fmla="*/ 107634 h 2204864"/>
              <a:gd name="connsiteX2" fmla="*/ 367485 w 2440827"/>
              <a:gd name="connsiteY2" fmla="*/ 1 h 2204864"/>
              <a:gd name="connsiteX3" fmla="*/ 2440827 w 2440827"/>
              <a:gd name="connsiteY3" fmla="*/ 0 h 2204864"/>
              <a:gd name="connsiteX4" fmla="*/ 2440827 w 2440827"/>
              <a:gd name="connsiteY4" fmla="*/ 2204864 h 2204864"/>
              <a:gd name="connsiteX5" fmla="*/ 367485 w 2440827"/>
              <a:gd name="connsiteY5" fmla="*/ 2204864 h 2204864"/>
              <a:gd name="connsiteX6" fmla="*/ 107634 w 2440827"/>
              <a:gd name="connsiteY6" fmla="*/ 2097230 h 2204864"/>
              <a:gd name="connsiteX7" fmla="*/ 0 w 2440827"/>
              <a:gd name="connsiteY7" fmla="*/ 1837379 h 2204864"/>
              <a:gd name="connsiteX8" fmla="*/ 0 w 2440827"/>
              <a:gd name="connsiteY8" fmla="*/ 367485 h 220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0827" h="2204864">
                <a:moveTo>
                  <a:pt x="0" y="367485"/>
                </a:moveTo>
                <a:cubicBezTo>
                  <a:pt x="0" y="270022"/>
                  <a:pt x="38717" y="176551"/>
                  <a:pt x="107634" y="107634"/>
                </a:cubicBezTo>
                <a:cubicBezTo>
                  <a:pt x="176551" y="38717"/>
                  <a:pt x="270022" y="0"/>
                  <a:pt x="367485" y="1"/>
                </a:cubicBezTo>
                <a:lnTo>
                  <a:pt x="2440827" y="0"/>
                </a:lnTo>
                <a:cubicBezTo>
                  <a:pt x="2437712" y="1094267"/>
                  <a:pt x="2439355" y="1092876"/>
                  <a:pt x="2440827" y="2204864"/>
                </a:cubicBezTo>
                <a:lnTo>
                  <a:pt x="367485" y="2204864"/>
                </a:lnTo>
                <a:cubicBezTo>
                  <a:pt x="270022" y="2204864"/>
                  <a:pt x="176551" y="2166147"/>
                  <a:pt x="107634" y="2097230"/>
                </a:cubicBezTo>
                <a:cubicBezTo>
                  <a:pt x="38717" y="2028313"/>
                  <a:pt x="0" y="1934842"/>
                  <a:pt x="0" y="1837379"/>
                </a:cubicBezTo>
                <a:lnTo>
                  <a:pt x="0" y="3674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pic>
        <p:nvPicPr>
          <p:cNvPr id="1033" name="Afbeelding 8" descr="Logo_FLOWkopie.jpg"/>
          <p:cNvPicPr>
            <a:picLocks noChangeAspect="1"/>
          </p:cNvPicPr>
          <p:nvPr userDrawn="1"/>
        </p:nvPicPr>
        <p:blipFill>
          <a:blip r:embed="rId14"/>
          <a:srcRect b="13057"/>
          <a:stretch>
            <a:fillRect/>
          </a:stretch>
        </p:blipFill>
        <p:spPr bwMode="auto">
          <a:xfrm>
            <a:off x="8027988" y="5734050"/>
            <a:ext cx="1008062" cy="841375"/>
          </a:xfrm>
          <a:prstGeom prst="rect">
            <a:avLst/>
          </a:prstGeom>
          <a:noFill/>
          <a:ln w="9525">
            <a:noFill/>
            <a:miter lim="800000"/>
            <a:headEnd/>
            <a:tailEnd/>
          </a:ln>
        </p:spPr>
      </p:pic>
      <p:sp>
        <p:nvSpPr>
          <p:cNvPr id="8" name="Vrije vorm 7"/>
          <p:cNvSpPr/>
          <p:nvPr userDrawn="1"/>
        </p:nvSpPr>
        <p:spPr>
          <a:xfrm>
            <a:off x="0" y="0"/>
            <a:ext cx="1116013" cy="6858000"/>
          </a:xfrm>
          <a:custGeom>
            <a:avLst/>
            <a:gdLst>
              <a:gd name="connsiteX0" fmla="*/ 0 w 2376264"/>
              <a:gd name="connsiteY0" fmla="*/ 396052 h 6858000"/>
              <a:gd name="connsiteX1" fmla="*/ 116001 w 2376264"/>
              <a:gd name="connsiteY1" fmla="*/ 116001 h 6858000"/>
              <a:gd name="connsiteX2" fmla="*/ 396052 w 2376264"/>
              <a:gd name="connsiteY2" fmla="*/ 0 h 6858000"/>
              <a:gd name="connsiteX3" fmla="*/ 1980212 w 2376264"/>
              <a:gd name="connsiteY3" fmla="*/ 0 h 6858000"/>
              <a:gd name="connsiteX4" fmla="*/ 2260263 w 2376264"/>
              <a:gd name="connsiteY4" fmla="*/ 116001 h 6858000"/>
              <a:gd name="connsiteX5" fmla="*/ 2376264 w 2376264"/>
              <a:gd name="connsiteY5" fmla="*/ 396052 h 6858000"/>
              <a:gd name="connsiteX6" fmla="*/ 2376264 w 2376264"/>
              <a:gd name="connsiteY6" fmla="*/ 6461948 h 6858000"/>
              <a:gd name="connsiteX7" fmla="*/ 2260263 w 2376264"/>
              <a:gd name="connsiteY7" fmla="*/ 6741999 h 6858000"/>
              <a:gd name="connsiteX8" fmla="*/ 1980212 w 2376264"/>
              <a:gd name="connsiteY8" fmla="*/ 6858000 h 6858000"/>
              <a:gd name="connsiteX9" fmla="*/ 396052 w 2376264"/>
              <a:gd name="connsiteY9" fmla="*/ 6858000 h 6858000"/>
              <a:gd name="connsiteX10" fmla="*/ 116001 w 2376264"/>
              <a:gd name="connsiteY10" fmla="*/ 6741999 h 6858000"/>
              <a:gd name="connsiteX11" fmla="*/ 0 w 2376264"/>
              <a:gd name="connsiteY11" fmla="*/ 6461948 h 6858000"/>
              <a:gd name="connsiteX12" fmla="*/ 0 w 2376264"/>
              <a:gd name="connsiteY12" fmla="*/ 396052 h 6858000"/>
              <a:gd name="connsiteX0" fmla="*/ 0 w 2376264"/>
              <a:gd name="connsiteY0" fmla="*/ 1076991 h 7538939"/>
              <a:gd name="connsiteX1" fmla="*/ 396052 w 2376264"/>
              <a:gd name="connsiteY1" fmla="*/ 680939 h 7538939"/>
              <a:gd name="connsiteX2" fmla="*/ 1980212 w 2376264"/>
              <a:gd name="connsiteY2" fmla="*/ 680939 h 7538939"/>
              <a:gd name="connsiteX3" fmla="*/ 2260263 w 2376264"/>
              <a:gd name="connsiteY3" fmla="*/ 796940 h 7538939"/>
              <a:gd name="connsiteX4" fmla="*/ 2376264 w 2376264"/>
              <a:gd name="connsiteY4" fmla="*/ 1076991 h 7538939"/>
              <a:gd name="connsiteX5" fmla="*/ 2376264 w 2376264"/>
              <a:gd name="connsiteY5" fmla="*/ 7142887 h 7538939"/>
              <a:gd name="connsiteX6" fmla="*/ 2260263 w 2376264"/>
              <a:gd name="connsiteY6" fmla="*/ 7422938 h 7538939"/>
              <a:gd name="connsiteX7" fmla="*/ 1980212 w 2376264"/>
              <a:gd name="connsiteY7" fmla="*/ 7538939 h 7538939"/>
              <a:gd name="connsiteX8" fmla="*/ 396052 w 2376264"/>
              <a:gd name="connsiteY8" fmla="*/ 7538939 h 7538939"/>
              <a:gd name="connsiteX9" fmla="*/ 116001 w 2376264"/>
              <a:gd name="connsiteY9" fmla="*/ 7422938 h 7538939"/>
              <a:gd name="connsiteX10" fmla="*/ 0 w 2376264"/>
              <a:gd name="connsiteY10" fmla="*/ 7142887 h 7538939"/>
              <a:gd name="connsiteX11" fmla="*/ 0 w 2376264"/>
              <a:gd name="connsiteY11" fmla="*/ 1076991 h 7538939"/>
              <a:gd name="connsiteX0" fmla="*/ 0 w 2376264"/>
              <a:gd name="connsiteY0" fmla="*/ 6461948 h 6858000"/>
              <a:gd name="connsiteX1" fmla="*/ 396052 w 2376264"/>
              <a:gd name="connsiteY1" fmla="*/ 0 h 6858000"/>
              <a:gd name="connsiteX2" fmla="*/ 1980212 w 2376264"/>
              <a:gd name="connsiteY2" fmla="*/ 0 h 6858000"/>
              <a:gd name="connsiteX3" fmla="*/ 2260263 w 2376264"/>
              <a:gd name="connsiteY3" fmla="*/ 116001 h 6858000"/>
              <a:gd name="connsiteX4" fmla="*/ 2376264 w 2376264"/>
              <a:gd name="connsiteY4" fmla="*/ 396052 h 6858000"/>
              <a:gd name="connsiteX5" fmla="*/ 2376264 w 2376264"/>
              <a:gd name="connsiteY5" fmla="*/ 6461948 h 6858000"/>
              <a:gd name="connsiteX6" fmla="*/ 2260263 w 2376264"/>
              <a:gd name="connsiteY6" fmla="*/ 6741999 h 6858000"/>
              <a:gd name="connsiteX7" fmla="*/ 1980212 w 2376264"/>
              <a:gd name="connsiteY7" fmla="*/ 6858000 h 6858000"/>
              <a:gd name="connsiteX8" fmla="*/ 396052 w 2376264"/>
              <a:gd name="connsiteY8" fmla="*/ 6858000 h 6858000"/>
              <a:gd name="connsiteX9" fmla="*/ 116001 w 2376264"/>
              <a:gd name="connsiteY9" fmla="*/ 6741999 h 6858000"/>
              <a:gd name="connsiteX10" fmla="*/ 0 w 2376264"/>
              <a:gd name="connsiteY10" fmla="*/ 6461948 h 6858000"/>
              <a:gd name="connsiteX0" fmla="*/ 30651 w 2290914"/>
              <a:gd name="connsiteY0" fmla="*/ 6741999 h 7884999"/>
              <a:gd name="connsiteX1" fmla="*/ 310702 w 2290914"/>
              <a:gd name="connsiteY1" fmla="*/ 0 h 7884999"/>
              <a:gd name="connsiteX2" fmla="*/ 1894862 w 2290914"/>
              <a:gd name="connsiteY2" fmla="*/ 0 h 7884999"/>
              <a:gd name="connsiteX3" fmla="*/ 2174913 w 2290914"/>
              <a:gd name="connsiteY3" fmla="*/ 116001 h 7884999"/>
              <a:gd name="connsiteX4" fmla="*/ 2290914 w 2290914"/>
              <a:gd name="connsiteY4" fmla="*/ 396052 h 7884999"/>
              <a:gd name="connsiteX5" fmla="*/ 2290914 w 2290914"/>
              <a:gd name="connsiteY5" fmla="*/ 6461948 h 7884999"/>
              <a:gd name="connsiteX6" fmla="*/ 2174913 w 2290914"/>
              <a:gd name="connsiteY6" fmla="*/ 6741999 h 7884999"/>
              <a:gd name="connsiteX7" fmla="*/ 1894862 w 2290914"/>
              <a:gd name="connsiteY7" fmla="*/ 6858000 h 7884999"/>
              <a:gd name="connsiteX8" fmla="*/ 310702 w 2290914"/>
              <a:gd name="connsiteY8" fmla="*/ 6858000 h 7884999"/>
              <a:gd name="connsiteX9" fmla="*/ 30651 w 2290914"/>
              <a:gd name="connsiteY9" fmla="*/ 6741999 h 7884999"/>
              <a:gd name="connsiteX0" fmla="*/ 264027 w 2244239"/>
              <a:gd name="connsiteY0" fmla="*/ 6858000 h 6858000"/>
              <a:gd name="connsiteX1" fmla="*/ 264027 w 2244239"/>
              <a:gd name="connsiteY1" fmla="*/ 0 h 6858000"/>
              <a:gd name="connsiteX2" fmla="*/ 1848187 w 2244239"/>
              <a:gd name="connsiteY2" fmla="*/ 0 h 6858000"/>
              <a:gd name="connsiteX3" fmla="*/ 2128238 w 2244239"/>
              <a:gd name="connsiteY3" fmla="*/ 116001 h 6858000"/>
              <a:gd name="connsiteX4" fmla="*/ 2244239 w 2244239"/>
              <a:gd name="connsiteY4" fmla="*/ 396052 h 6858000"/>
              <a:gd name="connsiteX5" fmla="*/ 2244239 w 2244239"/>
              <a:gd name="connsiteY5" fmla="*/ 6461948 h 6858000"/>
              <a:gd name="connsiteX6" fmla="*/ 2128238 w 2244239"/>
              <a:gd name="connsiteY6" fmla="*/ 6741999 h 6858000"/>
              <a:gd name="connsiteX7" fmla="*/ 1848187 w 2244239"/>
              <a:gd name="connsiteY7" fmla="*/ 6858000 h 6858000"/>
              <a:gd name="connsiteX8" fmla="*/ 264027 w 2244239"/>
              <a:gd name="connsiteY8" fmla="*/ 6858000 h 6858000"/>
              <a:gd name="connsiteX0" fmla="*/ 264027 w 2244239"/>
              <a:gd name="connsiteY0" fmla="*/ 6858000 h 6858000"/>
              <a:gd name="connsiteX1" fmla="*/ 264027 w 2244239"/>
              <a:gd name="connsiteY1" fmla="*/ 0 h 6858000"/>
              <a:gd name="connsiteX2" fmla="*/ 1848187 w 2244239"/>
              <a:gd name="connsiteY2" fmla="*/ 0 h 6858000"/>
              <a:gd name="connsiteX3" fmla="*/ 2128238 w 2244239"/>
              <a:gd name="connsiteY3" fmla="*/ 116001 h 6858000"/>
              <a:gd name="connsiteX4" fmla="*/ 2244239 w 2244239"/>
              <a:gd name="connsiteY4" fmla="*/ 396052 h 6858000"/>
              <a:gd name="connsiteX5" fmla="*/ 2244239 w 2244239"/>
              <a:gd name="connsiteY5" fmla="*/ 6461948 h 6858000"/>
              <a:gd name="connsiteX6" fmla="*/ 2128238 w 2244239"/>
              <a:gd name="connsiteY6" fmla="*/ 6741999 h 6858000"/>
              <a:gd name="connsiteX7" fmla="*/ 1848187 w 2244239"/>
              <a:gd name="connsiteY7" fmla="*/ 6858000 h 6858000"/>
              <a:gd name="connsiteX8" fmla="*/ 264027 w 2244239"/>
              <a:gd name="connsiteY8" fmla="*/ 6858000 h 6858000"/>
              <a:gd name="connsiteX0" fmla="*/ 264027 w 2244239"/>
              <a:gd name="connsiteY0" fmla="*/ 6858000 h 6858000"/>
              <a:gd name="connsiteX1" fmla="*/ 264027 w 2244239"/>
              <a:gd name="connsiteY1" fmla="*/ 0 h 6858000"/>
              <a:gd name="connsiteX2" fmla="*/ 1848187 w 2244239"/>
              <a:gd name="connsiteY2" fmla="*/ 0 h 6858000"/>
              <a:gd name="connsiteX3" fmla="*/ 2128238 w 2244239"/>
              <a:gd name="connsiteY3" fmla="*/ 116001 h 6858000"/>
              <a:gd name="connsiteX4" fmla="*/ 2244239 w 2244239"/>
              <a:gd name="connsiteY4" fmla="*/ 396052 h 6858000"/>
              <a:gd name="connsiteX5" fmla="*/ 2244239 w 2244239"/>
              <a:gd name="connsiteY5" fmla="*/ 6461948 h 6858000"/>
              <a:gd name="connsiteX6" fmla="*/ 2128238 w 2244239"/>
              <a:gd name="connsiteY6" fmla="*/ 6741999 h 6858000"/>
              <a:gd name="connsiteX7" fmla="*/ 1848187 w 2244239"/>
              <a:gd name="connsiteY7" fmla="*/ 6858000 h 6858000"/>
              <a:gd name="connsiteX8" fmla="*/ 264027 w 2244239"/>
              <a:gd name="connsiteY8" fmla="*/ 6858000 h 6858000"/>
              <a:gd name="connsiteX0" fmla="*/ 264027 w 2244239"/>
              <a:gd name="connsiteY0" fmla="*/ 6858000 h 6858000"/>
              <a:gd name="connsiteX1" fmla="*/ 264027 w 2244239"/>
              <a:gd name="connsiteY1" fmla="*/ 0 h 6858000"/>
              <a:gd name="connsiteX2" fmla="*/ 1848187 w 2244239"/>
              <a:gd name="connsiteY2" fmla="*/ 0 h 6858000"/>
              <a:gd name="connsiteX3" fmla="*/ 2128238 w 2244239"/>
              <a:gd name="connsiteY3" fmla="*/ 116001 h 6858000"/>
              <a:gd name="connsiteX4" fmla="*/ 2244239 w 2244239"/>
              <a:gd name="connsiteY4" fmla="*/ 396052 h 6858000"/>
              <a:gd name="connsiteX5" fmla="*/ 2244239 w 2244239"/>
              <a:gd name="connsiteY5" fmla="*/ 6461948 h 6858000"/>
              <a:gd name="connsiteX6" fmla="*/ 2128238 w 2244239"/>
              <a:gd name="connsiteY6" fmla="*/ 6741999 h 6858000"/>
              <a:gd name="connsiteX7" fmla="*/ 1848187 w 2244239"/>
              <a:gd name="connsiteY7" fmla="*/ 6858000 h 6858000"/>
              <a:gd name="connsiteX8" fmla="*/ 264027 w 2244239"/>
              <a:gd name="connsiteY8" fmla="*/ 6858000 h 6858000"/>
              <a:gd name="connsiteX0" fmla="*/ 0 w 1980212"/>
              <a:gd name="connsiteY0" fmla="*/ 6858000 h 6858000"/>
              <a:gd name="connsiteX1" fmla="*/ 0 w 1980212"/>
              <a:gd name="connsiteY1" fmla="*/ 0 h 6858000"/>
              <a:gd name="connsiteX2" fmla="*/ 1584160 w 1980212"/>
              <a:gd name="connsiteY2" fmla="*/ 0 h 6858000"/>
              <a:gd name="connsiteX3" fmla="*/ 1864211 w 1980212"/>
              <a:gd name="connsiteY3" fmla="*/ 116001 h 6858000"/>
              <a:gd name="connsiteX4" fmla="*/ 1980212 w 1980212"/>
              <a:gd name="connsiteY4" fmla="*/ 396052 h 6858000"/>
              <a:gd name="connsiteX5" fmla="*/ 1980212 w 1980212"/>
              <a:gd name="connsiteY5" fmla="*/ 6461948 h 6858000"/>
              <a:gd name="connsiteX6" fmla="*/ 1864211 w 1980212"/>
              <a:gd name="connsiteY6" fmla="*/ 6741999 h 6858000"/>
              <a:gd name="connsiteX7" fmla="*/ 1584160 w 1980212"/>
              <a:gd name="connsiteY7" fmla="*/ 6858000 h 6858000"/>
              <a:gd name="connsiteX8" fmla="*/ 0 w 1980212"/>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0212" h="6858000">
                <a:moveTo>
                  <a:pt x="0" y="6858000"/>
                </a:moveTo>
                <a:cubicBezTo>
                  <a:pt x="19657" y="4616374"/>
                  <a:pt x="16509" y="2085051"/>
                  <a:pt x="0" y="0"/>
                </a:cubicBezTo>
                <a:lnTo>
                  <a:pt x="1584160" y="0"/>
                </a:lnTo>
                <a:cubicBezTo>
                  <a:pt x="1689200" y="0"/>
                  <a:pt x="1789937" y="41727"/>
                  <a:pt x="1864211" y="116001"/>
                </a:cubicBezTo>
                <a:cubicBezTo>
                  <a:pt x="1938485" y="190275"/>
                  <a:pt x="1980212" y="291013"/>
                  <a:pt x="1980212" y="396052"/>
                </a:cubicBezTo>
                <a:lnTo>
                  <a:pt x="1980212" y="6461948"/>
                </a:lnTo>
                <a:cubicBezTo>
                  <a:pt x="1980212" y="6566988"/>
                  <a:pt x="1938485" y="6667725"/>
                  <a:pt x="1864211" y="6741999"/>
                </a:cubicBezTo>
                <a:cubicBezTo>
                  <a:pt x="1789937" y="6816273"/>
                  <a:pt x="1689199" y="6858000"/>
                  <a:pt x="1584160" y="6858000"/>
                </a:cubicBez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pic>
        <p:nvPicPr>
          <p:cNvPr id="1035" name="Afbeelding 8" descr="MMC_PMS_def [witte tekst].gif"/>
          <p:cNvPicPr>
            <a:picLocks noChangeAspect="1"/>
          </p:cNvPicPr>
          <p:nvPr userDrawn="1"/>
        </p:nvPicPr>
        <p:blipFill>
          <a:blip r:embed="rId15"/>
          <a:srcRect/>
          <a:stretch>
            <a:fillRect/>
          </a:stretch>
        </p:blipFill>
        <p:spPr bwMode="auto">
          <a:xfrm>
            <a:off x="323850" y="6018213"/>
            <a:ext cx="2303463" cy="7239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sz="4400">
          <a:solidFill>
            <a:srgbClr val="000080"/>
          </a:solidFill>
          <a:latin typeface="Calibri" panose="020F0502020204030204" pitchFamily="34" charset="0"/>
          <a:ea typeface="MS PGothic" pitchFamily="34" charset="-128"/>
          <a:cs typeface="Calibri" panose="020F0502020204030204" pitchFamily="34" charset="0"/>
        </a:defRPr>
      </a:lvl1pPr>
      <a:lvl2pPr algn="l" rtl="0" eaLnBrk="0" fontAlgn="base" hangingPunct="0">
        <a:spcBef>
          <a:spcPct val="0"/>
        </a:spcBef>
        <a:spcAft>
          <a:spcPct val="0"/>
        </a:spcAft>
        <a:defRPr sz="4400">
          <a:solidFill>
            <a:srgbClr val="000080"/>
          </a:solidFill>
          <a:latin typeface="Calibri" pitchFamily="34" charset="0"/>
          <a:ea typeface="MS PGothic" pitchFamily="34" charset="-128"/>
          <a:cs typeface="Calibri" pitchFamily="34" charset="0"/>
        </a:defRPr>
      </a:lvl2pPr>
      <a:lvl3pPr algn="l" rtl="0" eaLnBrk="0" fontAlgn="base" hangingPunct="0">
        <a:spcBef>
          <a:spcPct val="0"/>
        </a:spcBef>
        <a:spcAft>
          <a:spcPct val="0"/>
        </a:spcAft>
        <a:defRPr sz="4400">
          <a:solidFill>
            <a:srgbClr val="000080"/>
          </a:solidFill>
          <a:latin typeface="Calibri" pitchFamily="34" charset="0"/>
          <a:ea typeface="MS PGothic" pitchFamily="34" charset="-128"/>
          <a:cs typeface="Calibri" pitchFamily="34" charset="0"/>
        </a:defRPr>
      </a:lvl3pPr>
      <a:lvl4pPr algn="l" rtl="0" eaLnBrk="0" fontAlgn="base" hangingPunct="0">
        <a:spcBef>
          <a:spcPct val="0"/>
        </a:spcBef>
        <a:spcAft>
          <a:spcPct val="0"/>
        </a:spcAft>
        <a:defRPr sz="4400">
          <a:solidFill>
            <a:srgbClr val="000080"/>
          </a:solidFill>
          <a:latin typeface="Calibri" pitchFamily="34" charset="0"/>
          <a:ea typeface="MS PGothic" pitchFamily="34" charset="-128"/>
          <a:cs typeface="Calibri" pitchFamily="34" charset="0"/>
        </a:defRPr>
      </a:lvl4pPr>
      <a:lvl5pPr algn="l" rtl="0" eaLnBrk="0" fontAlgn="base" hangingPunct="0">
        <a:spcBef>
          <a:spcPct val="0"/>
        </a:spcBef>
        <a:spcAft>
          <a:spcPct val="0"/>
        </a:spcAft>
        <a:defRPr sz="4400">
          <a:solidFill>
            <a:srgbClr val="000080"/>
          </a:solidFill>
          <a:latin typeface="Calibri" pitchFamily="34" charset="0"/>
          <a:ea typeface="MS PGothic" pitchFamily="34" charset="-128"/>
          <a:cs typeface="Calibri"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000080"/>
          </a:solidFill>
          <a:latin typeface="Calibri" panose="020F0502020204030204" pitchFamily="34" charset="0"/>
          <a:ea typeface="MS PGothic" pitchFamily="34" charset="-128"/>
          <a:cs typeface="Calibri" panose="020F0502020204030204" pitchFamily="34" charset="0"/>
        </a:defRPr>
      </a:lvl1pPr>
      <a:lvl2pPr marL="742950" indent="-285750" algn="l" rtl="0" eaLnBrk="0" fontAlgn="base" hangingPunct="0">
        <a:spcBef>
          <a:spcPct val="20000"/>
        </a:spcBef>
        <a:spcAft>
          <a:spcPct val="0"/>
        </a:spcAft>
        <a:buChar char="–"/>
        <a:defRPr sz="2800">
          <a:solidFill>
            <a:srgbClr val="000080"/>
          </a:solidFill>
          <a:latin typeface="Calibri" panose="020F0502020204030204" pitchFamily="34" charset="0"/>
          <a:ea typeface="MS PGothic" pitchFamily="34" charset="-128"/>
        </a:defRPr>
      </a:lvl2pPr>
      <a:lvl3pPr marL="1143000" indent="-228600" algn="l" rtl="0" eaLnBrk="0" fontAlgn="base" hangingPunct="0">
        <a:spcBef>
          <a:spcPct val="20000"/>
        </a:spcBef>
        <a:spcAft>
          <a:spcPct val="0"/>
        </a:spcAft>
        <a:buChar char="•"/>
        <a:defRPr sz="2400">
          <a:solidFill>
            <a:srgbClr val="000080"/>
          </a:solidFill>
          <a:latin typeface="Calibri" panose="020F0502020204030204" pitchFamily="34" charset="0"/>
          <a:ea typeface="MS PGothic" pitchFamily="34" charset="-128"/>
        </a:defRPr>
      </a:lvl3pPr>
      <a:lvl4pPr marL="1600200" indent="-228600" algn="l" rtl="0" eaLnBrk="0" fontAlgn="base" hangingPunct="0">
        <a:spcBef>
          <a:spcPct val="20000"/>
        </a:spcBef>
        <a:spcAft>
          <a:spcPct val="0"/>
        </a:spcAft>
        <a:buChar char="–"/>
        <a:defRPr sz="2000">
          <a:solidFill>
            <a:srgbClr val="000080"/>
          </a:solidFill>
          <a:latin typeface="Calibri" panose="020F0502020204030204" pitchFamily="34" charset="0"/>
          <a:ea typeface="MS PGothic" pitchFamily="34" charset="-128"/>
        </a:defRPr>
      </a:lvl4pPr>
      <a:lvl5pPr marL="2057400" indent="-228600" algn="l" rtl="0" eaLnBrk="0" fontAlgn="base" hangingPunct="0">
        <a:spcBef>
          <a:spcPct val="20000"/>
        </a:spcBef>
        <a:spcAft>
          <a:spcPct val="0"/>
        </a:spcAft>
        <a:buChar char="»"/>
        <a:defRPr sz="2000">
          <a:solidFill>
            <a:srgbClr val="000080"/>
          </a:solidFill>
          <a:latin typeface="Calibri" panose="020F0502020204030204" pitchFamily="34" charset="0"/>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aLmWU7cCW10"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33.jpeg"/></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hthoek 6"/>
          <p:cNvSpPr/>
          <p:nvPr/>
        </p:nvSpPr>
        <p:spPr>
          <a:xfrm>
            <a:off x="0" y="1196975"/>
            <a:ext cx="9144000" cy="5661025"/>
          </a:xfrm>
          <a:prstGeom prst="rect">
            <a:avLst/>
          </a:prstGeom>
          <a:solidFill>
            <a:srgbClr val="00ADC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10" name="Vrije vorm 9"/>
          <p:cNvSpPr/>
          <p:nvPr/>
        </p:nvSpPr>
        <p:spPr>
          <a:xfrm>
            <a:off x="7056438" y="188913"/>
            <a:ext cx="2087562" cy="1844675"/>
          </a:xfrm>
          <a:custGeom>
            <a:avLst/>
            <a:gdLst>
              <a:gd name="connsiteX0" fmla="*/ 0 w 2808312"/>
              <a:gd name="connsiteY0" fmla="*/ 367485 h 2204864"/>
              <a:gd name="connsiteX1" fmla="*/ 107634 w 2808312"/>
              <a:gd name="connsiteY1" fmla="*/ 107634 h 2204864"/>
              <a:gd name="connsiteX2" fmla="*/ 367485 w 2808312"/>
              <a:gd name="connsiteY2" fmla="*/ 1 h 2204864"/>
              <a:gd name="connsiteX3" fmla="*/ 2440827 w 2808312"/>
              <a:gd name="connsiteY3" fmla="*/ 0 h 2204864"/>
              <a:gd name="connsiteX4" fmla="*/ 2700678 w 2808312"/>
              <a:gd name="connsiteY4" fmla="*/ 107634 h 2204864"/>
              <a:gd name="connsiteX5" fmla="*/ 2808311 w 2808312"/>
              <a:gd name="connsiteY5" fmla="*/ 367485 h 2204864"/>
              <a:gd name="connsiteX6" fmla="*/ 2808312 w 2808312"/>
              <a:gd name="connsiteY6" fmla="*/ 1837379 h 2204864"/>
              <a:gd name="connsiteX7" fmla="*/ 2700678 w 2808312"/>
              <a:gd name="connsiteY7" fmla="*/ 2097230 h 2204864"/>
              <a:gd name="connsiteX8" fmla="*/ 2440827 w 2808312"/>
              <a:gd name="connsiteY8" fmla="*/ 2204864 h 2204864"/>
              <a:gd name="connsiteX9" fmla="*/ 367485 w 2808312"/>
              <a:gd name="connsiteY9" fmla="*/ 2204864 h 2204864"/>
              <a:gd name="connsiteX10" fmla="*/ 107634 w 2808312"/>
              <a:gd name="connsiteY10" fmla="*/ 2097230 h 2204864"/>
              <a:gd name="connsiteX11" fmla="*/ 0 w 2808312"/>
              <a:gd name="connsiteY11" fmla="*/ 1837379 h 2204864"/>
              <a:gd name="connsiteX12" fmla="*/ 0 w 2808312"/>
              <a:gd name="connsiteY12" fmla="*/ 367485 h 2204864"/>
              <a:gd name="connsiteX0" fmla="*/ 0 w 2847631"/>
              <a:gd name="connsiteY0" fmla="*/ 367485 h 2204864"/>
              <a:gd name="connsiteX1" fmla="*/ 107634 w 2847631"/>
              <a:gd name="connsiteY1" fmla="*/ 107634 h 2204864"/>
              <a:gd name="connsiteX2" fmla="*/ 367485 w 2847631"/>
              <a:gd name="connsiteY2" fmla="*/ 1 h 2204864"/>
              <a:gd name="connsiteX3" fmla="*/ 2440827 w 2847631"/>
              <a:gd name="connsiteY3" fmla="*/ 0 h 2204864"/>
              <a:gd name="connsiteX4" fmla="*/ 2808311 w 2847631"/>
              <a:gd name="connsiteY4" fmla="*/ 367485 h 2204864"/>
              <a:gd name="connsiteX5" fmla="*/ 2808312 w 2847631"/>
              <a:gd name="connsiteY5" fmla="*/ 1837379 h 2204864"/>
              <a:gd name="connsiteX6" fmla="*/ 2700678 w 2847631"/>
              <a:gd name="connsiteY6" fmla="*/ 2097230 h 2204864"/>
              <a:gd name="connsiteX7" fmla="*/ 2440827 w 2847631"/>
              <a:gd name="connsiteY7" fmla="*/ 2204864 h 2204864"/>
              <a:gd name="connsiteX8" fmla="*/ 367485 w 2847631"/>
              <a:gd name="connsiteY8" fmla="*/ 2204864 h 2204864"/>
              <a:gd name="connsiteX9" fmla="*/ 107634 w 2847631"/>
              <a:gd name="connsiteY9" fmla="*/ 2097230 h 2204864"/>
              <a:gd name="connsiteX10" fmla="*/ 0 w 2847631"/>
              <a:gd name="connsiteY10" fmla="*/ 1837379 h 2204864"/>
              <a:gd name="connsiteX11" fmla="*/ 0 w 2847631"/>
              <a:gd name="connsiteY11" fmla="*/ 367485 h 2204864"/>
              <a:gd name="connsiteX0" fmla="*/ 0 w 2851620"/>
              <a:gd name="connsiteY0" fmla="*/ 367485 h 2204864"/>
              <a:gd name="connsiteX1" fmla="*/ 107634 w 2851620"/>
              <a:gd name="connsiteY1" fmla="*/ 107634 h 2204864"/>
              <a:gd name="connsiteX2" fmla="*/ 367485 w 2851620"/>
              <a:gd name="connsiteY2" fmla="*/ 1 h 2204864"/>
              <a:gd name="connsiteX3" fmla="*/ 2440827 w 2851620"/>
              <a:gd name="connsiteY3" fmla="*/ 0 h 2204864"/>
              <a:gd name="connsiteX4" fmla="*/ 2808312 w 2851620"/>
              <a:gd name="connsiteY4" fmla="*/ 1837379 h 2204864"/>
              <a:gd name="connsiteX5" fmla="*/ 2700678 w 2851620"/>
              <a:gd name="connsiteY5" fmla="*/ 2097230 h 2204864"/>
              <a:gd name="connsiteX6" fmla="*/ 2440827 w 2851620"/>
              <a:gd name="connsiteY6" fmla="*/ 2204864 h 2204864"/>
              <a:gd name="connsiteX7" fmla="*/ 367485 w 2851620"/>
              <a:gd name="connsiteY7" fmla="*/ 2204864 h 2204864"/>
              <a:gd name="connsiteX8" fmla="*/ 107634 w 2851620"/>
              <a:gd name="connsiteY8" fmla="*/ 2097230 h 2204864"/>
              <a:gd name="connsiteX9" fmla="*/ 0 w 2851620"/>
              <a:gd name="connsiteY9" fmla="*/ 1837379 h 2204864"/>
              <a:gd name="connsiteX10" fmla="*/ 0 w 2851620"/>
              <a:gd name="connsiteY10" fmla="*/ 367485 h 2204864"/>
              <a:gd name="connsiteX0" fmla="*/ 0 w 2829693"/>
              <a:gd name="connsiteY0" fmla="*/ 367485 h 2204864"/>
              <a:gd name="connsiteX1" fmla="*/ 107634 w 2829693"/>
              <a:gd name="connsiteY1" fmla="*/ 107634 h 2204864"/>
              <a:gd name="connsiteX2" fmla="*/ 367485 w 2829693"/>
              <a:gd name="connsiteY2" fmla="*/ 1 h 2204864"/>
              <a:gd name="connsiteX3" fmla="*/ 2440827 w 2829693"/>
              <a:gd name="connsiteY3" fmla="*/ 0 h 2204864"/>
              <a:gd name="connsiteX4" fmla="*/ 2700678 w 2829693"/>
              <a:gd name="connsiteY4" fmla="*/ 2097230 h 2204864"/>
              <a:gd name="connsiteX5" fmla="*/ 2440827 w 2829693"/>
              <a:gd name="connsiteY5" fmla="*/ 2204864 h 2204864"/>
              <a:gd name="connsiteX6" fmla="*/ 367485 w 2829693"/>
              <a:gd name="connsiteY6" fmla="*/ 2204864 h 2204864"/>
              <a:gd name="connsiteX7" fmla="*/ 107634 w 2829693"/>
              <a:gd name="connsiteY7" fmla="*/ 2097230 h 2204864"/>
              <a:gd name="connsiteX8" fmla="*/ 0 w 2829693"/>
              <a:gd name="connsiteY8" fmla="*/ 1837379 h 2204864"/>
              <a:gd name="connsiteX9" fmla="*/ 0 w 2829693"/>
              <a:gd name="connsiteY9" fmla="*/ 367485 h 2204864"/>
              <a:gd name="connsiteX0" fmla="*/ 0 w 2786384"/>
              <a:gd name="connsiteY0" fmla="*/ 367485 h 2204864"/>
              <a:gd name="connsiteX1" fmla="*/ 107634 w 2786384"/>
              <a:gd name="connsiteY1" fmla="*/ 107634 h 2204864"/>
              <a:gd name="connsiteX2" fmla="*/ 367485 w 2786384"/>
              <a:gd name="connsiteY2" fmla="*/ 1 h 2204864"/>
              <a:gd name="connsiteX3" fmla="*/ 2440827 w 2786384"/>
              <a:gd name="connsiteY3" fmla="*/ 0 h 2204864"/>
              <a:gd name="connsiteX4" fmla="*/ 2440827 w 2786384"/>
              <a:gd name="connsiteY4" fmla="*/ 2204864 h 2204864"/>
              <a:gd name="connsiteX5" fmla="*/ 367485 w 2786384"/>
              <a:gd name="connsiteY5" fmla="*/ 2204864 h 2204864"/>
              <a:gd name="connsiteX6" fmla="*/ 107634 w 2786384"/>
              <a:gd name="connsiteY6" fmla="*/ 2097230 h 2204864"/>
              <a:gd name="connsiteX7" fmla="*/ 0 w 2786384"/>
              <a:gd name="connsiteY7" fmla="*/ 1837379 h 2204864"/>
              <a:gd name="connsiteX8" fmla="*/ 0 w 2786384"/>
              <a:gd name="connsiteY8" fmla="*/ 367485 h 2204864"/>
              <a:gd name="connsiteX0" fmla="*/ 0 w 2786384"/>
              <a:gd name="connsiteY0" fmla="*/ 367485 h 2204864"/>
              <a:gd name="connsiteX1" fmla="*/ 107634 w 2786384"/>
              <a:gd name="connsiteY1" fmla="*/ 107634 h 2204864"/>
              <a:gd name="connsiteX2" fmla="*/ 367485 w 2786384"/>
              <a:gd name="connsiteY2" fmla="*/ 1 h 2204864"/>
              <a:gd name="connsiteX3" fmla="*/ 2440827 w 2786384"/>
              <a:gd name="connsiteY3" fmla="*/ 0 h 2204864"/>
              <a:gd name="connsiteX4" fmla="*/ 2440827 w 2786384"/>
              <a:gd name="connsiteY4" fmla="*/ 2204864 h 2204864"/>
              <a:gd name="connsiteX5" fmla="*/ 367485 w 2786384"/>
              <a:gd name="connsiteY5" fmla="*/ 2204864 h 2204864"/>
              <a:gd name="connsiteX6" fmla="*/ 107634 w 2786384"/>
              <a:gd name="connsiteY6" fmla="*/ 2097230 h 2204864"/>
              <a:gd name="connsiteX7" fmla="*/ 0 w 2786384"/>
              <a:gd name="connsiteY7" fmla="*/ 1837379 h 2204864"/>
              <a:gd name="connsiteX8" fmla="*/ 0 w 2786384"/>
              <a:gd name="connsiteY8" fmla="*/ 367485 h 2204864"/>
              <a:gd name="connsiteX0" fmla="*/ 0 w 2458692"/>
              <a:gd name="connsiteY0" fmla="*/ 367485 h 2204864"/>
              <a:gd name="connsiteX1" fmla="*/ 107634 w 2458692"/>
              <a:gd name="connsiteY1" fmla="*/ 107634 h 2204864"/>
              <a:gd name="connsiteX2" fmla="*/ 367485 w 2458692"/>
              <a:gd name="connsiteY2" fmla="*/ 1 h 2204864"/>
              <a:gd name="connsiteX3" fmla="*/ 2440827 w 2458692"/>
              <a:gd name="connsiteY3" fmla="*/ 0 h 2204864"/>
              <a:gd name="connsiteX4" fmla="*/ 2440827 w 2458692"/>
              <a:gd name="connsiteY4" fmla="*/ 2204864 h 2204864"/>
              <a:gd name="connsiteX5" fmla="*/ 367485 w 2458692"/>
              <a:gd name="connsiteY5" fmla="*/ 2204864 h 2204864"/>
              <a:gd name="connsiteX6" fmla="*/ 107634 w 2458692"/>
              <a:gd name="connsiteY6" fmla="*/ 2097230 h 2204864"/>
              <a:gd name="connsiteX7" fmla="*/ 0 w 2458692"/>
              <a:gd name="connsiteY7" fmla="*/ 1837379 h 2204864"/>
              <a:gd name="connsiteX8" fmla="*/ 0 w 2458692"/>
              <a:gd name="connsiteY8" fmla="*/ 367485 h 2204864"/>
              <a:gd name="connsiteX0" fmla="*/ 0 w 2449314"/>
              <a:gd name="connsiteY0" fmla="*/ 367485 h 2204864"/>
              <a:gd name="connsiteX1" fmla="*/ 107634 w 2449314"/>
              <a:gd name="connsiteY1" fmla="*/ 107634 h 2204864"/>
              <a:gd name="connsiteX2" fmla="*/ 367485 w 2449314"/>
              <a:gd name="connsiteY2" fmla="*/ 1 h 2204864"/>
              <a:gd name="connsiteX3" fmla="*/ 2440827 w 2449314"/>
              <a:gd name="connsiteY3" fmla="*/ 0 h 2204864"/>
              <a:gd name="connsiteX4" fmla="*/ 2440827 w 2449314"/>
              <a:gd name="connsiteY4" fmla="*/ 2204864 h 2204864"/>
              <a:gd name="connsiteX5" fmla="*/ 367485 w 2449314"/>
              <a:gd name="connsiteY5" fmla="*/ 2204864 h 2204864"/>
              <a:gd name="connsiteX6" fmla="*/ 107634 w 2449314"/>
              <a:gd name="connsiteY6" fmla="*/ 2097230 h 2204864"/>
              <a:gd name="connsiteX7" fmla="*/ 0 w 2449314"/>
              <a:gd name="connsiteY7" fmla="*/ 1837379 h 2204864"/>
              <a:gd name="connsiteX8" fmla="*/ 0 w 2449314"/>
              <a:gd name="connsiteY8" fmla="*/ 367485 h 2204864"/>
              <a:gd name="connsiteX0" fmla="*/ 0 w 2440827"/>
              <a:gd name="connsiteY0" fmla="*/ 367485 h 2204864"/>
              <a:gd name="connsiteX1" fmla="*/ 107634 w 2440827"/>
              <a:gd name="connsiteY1" fmla="*/ 107634 h 2204864"/>
              <a:gd name="connsiteX2" fmla="*/ 367485 w 2440827"/>
              <a:gd name="connsiteY2" fmla="*/ 1 h 2204864"/>
              <a:gd name="connsiteX3" fmla="*/ 2440827 w 2440827"/>
              <a:gd name="connsiteY3" fmla="*/ 0 h 2204864"/>
              <a:gd name="connsiteX4" fmla="*/ 2440827 w 2440827"/>
              <a:gd name="connsiteY4" fmla="*/ 2204864 h 2204864"/>
              <a:gd name="connsiteX5" fmla="*/ 367485 w 2440827"/>
              <a:gd name="connsiteY5" fmla="*/ 2204864 h 2204864"/>
              <a:gd name="connsiteX6" fmla="*/ 107634 w 2440827"/>
              <a:gd name="connsiteY6" fmla="*/ 2097230 h 2204864"/>
              <a:gd name="connsiteX7" fmla="*/ 0 w 2440827"/>
              <a:gd name="connsiteY7" fmla="*/ 1837379 h 2204864"/>
              <a:gd name="connsiteX8" fmla="*/ 0 w 2440827"/>
              <a:gd name="connsiteY8" fmla="*/ 367485 h 220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0827" h="2204864">
                <a:moveTo>
                  <a:pt x="0" y="367485"/>
                </a:moveTo>
                <a:cubicBezTo>
                  <a:pt x="0" y="270022"/>
                  <a:pt x="38717" y="176551"/>
                  <a:pt x="107634" y="107634"/>
                </a:cubicBezTo>
                <a:cubicBezTo>
                  <a:pt x="176551" y="38717"/>
                  <a:pt x="270022" y="0"/>
                  <a:pt x="367485" y="1"/>
                </a:cubicBezTo>
                <a:lnTo>
                  <a:pt x="2440827" y="0"/>
                </a:lnTo>
                <a:cubicBezTo>
                  <a:pt x="2437712" y="1094267"/>
                  <a:pt x="2439355" y="1092876"/>
                  <a:pt x="2440827" y="2204864"/>
                </a:cubicBezTo>
                <a:lnTo>
                  <a:pt x="367485" y="2204864"/>
                </a:lnTo>
                <a:cubicBezTo>
                  <a:pt x="270022" y="2204864"/>
                  <a:pt x="176551" y="2166147"/>
                  <a:pt x="107634" y="2097230"/>
                </a:cubicBezTo>
                <a:cubicBezTo>
                  <a:pt x="38717" y="2028313"/>
                  <a:pt x="0" y="1934842"/>
                  <a:pt x="0" y="1837379"/>
                </a:cubicBezTo>
                <a:lnTo>
                  <a:pt x="0" y="36748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8" name="Vrije vorm 7"/>
          <p:cNvSpPr/>
          <p:nvPr/>
        </p:nvSpPr>
        <p:spPr>
          <a:xfrm>
            <a:off x="0" y="0"/>
            <a:ext cx="1116013" cy="6858000"/>
          </a:xfrm>
          <a:custGeom>
            <a:avLst/>
            <a:gdLst>
              <a:gd name="connsiteX0" fmla="*/ 0 w 2376264"/>
              <a:gd name="connsiteY0" fmla="*/ 396052 h 6858000"/>
              <a:gd name="connsiteX1" fmla="*/ 116001 w 2376264"/>
              <a:gd name="connsiteY1" fmla="*/ 116001 h 6858000"/>
              <a:gd name="connsiteX2" fmla="*/ 396052 w 2376264"/>
              <a:gd name="connsiteY2" fmla="*/ 0 h 6858000"/>
              <a:gd name="connsiteX3" fmla="*/ 1980212 w 2376264"/>
              <a:gd name="connsiteY3" fmla="*/ 0 h 6858000"/>
              <a:gd name="connsiteX4" fmla="*/ 2260263 w 2376264"/>
              <a:gd name="connsiteY4" fmla="*/ 116001 h 6858000"/>
              <a:gd name="connsiteX5" fmla="*/ 2376264 w 2376264"/>
              <a:gd name="connsiteY5" fmla="*/ 396052 h 6858000"/>
              <a:gd name="connsiteX6" fmla="*/ 2376264 w 2376264"/>
              <a:gd name="connsiteY6" fmla="*/ 6461948 h 6858000"/>
              <a:gd name="connsiteX7" fmla="*/ 2260263 w 2376264"/>
              <a:gd name="connsiteY7" fmla="*/ 6741999 h 6858000"/>
              <a:gd name="connsiteX8" fmla="*/ 1980212 w 2376264"/>
              <a:gd name="connsiteY8" fmla="*/ 6858000 h 6858000"/>
              <a:gd name="connsiteX9" fmla="*/ 396052 w 2376264"/>
              <a:gd name="connsiteY9" fmla="*/ 6858000 h 6858000"/>
              <a:gd name="connsiteX10" fmla="*/ 116001 w 2376264"/>
              <a:gd name="connsiteY10" fmla="*/ 6741999 h 6858000"/>
              <a:gd name="connsiteX11" fmla="*/ 0 w 2376264"/>
              <a:gd name="connsiteY11" fmla="*/ 6461948 h 6858000"/>
              <a:gd name="connsiteX12" fmla="*/ 0 w 2376264"/>
              <a:gd name="connsiteY12" fmla="*/ 396052 h 6858000"/>
              <a:gd name="connsiteX0" fmla="*/ 0 w 2376264"/>
              <a:gd name="connsiteY0" fmla="*/ 1076991 h 7538939"/>
              <a:gd name="connsiteX1" fmla="*/ 396052 w 2376264"/>
              <a:gd name="connsiteY1" fmla="*/ 680939 h 7538939"/>
              <a:gd name="connsiteX2" fmla="*/ 1980212 w 2376264"/>
              <a:gd name="connsiteY2" fmla="*/ 680939 h 7538939"/>
              <a:gd name="connsiteX3" fmla="*/ 2260263 w 2376264"/>
              <a:gd name="connsiteY3" fmla="*/ 796940 h 7538939"/>
              <a:gd name="connsiteX4" fmla="*/ 2376264 w 2376264"/>
              <a:gd name="connsiteY4" fmla="*/ 1076991 h 7538939"/>
              <a:gd name="connsiteX5" fmla="*/ 2376264 w 2376264"/>
              <a:gd name="connsiteY5" fmla="*/ 7142887 h 7538939"/>
              <a:gd name="connsiteX6" fmla="*/ 2260263 w 2376264"/>
              <a:gd name="connsiteY6" fmla="*/ 7422938 h 7538939"/>
              <a:gd name="connsiteX7" fmla="*/ 1980212 w 2376264"/>
              <a:gd name="connsiteY7" fmla="*/ 7538939 h 7538939"/>
              <a:gd name="connsiteX8" fmla="*/ 396052 w 2376264"/>
              <a:gd name="connsiteY8" fmla="*/ 7538939 h 7538939"/>
              <a:gd name="connsiteX9" fmla="*/ 116001 w 2376264"/>
              <a:gd name="connsiteY9" fmla="*/ 7422938 h 7538939"/>
              <a:gd name="connsiteX10" fmla="*/ 0 w 2376264"/>
              <a:gd name="connsiteY10" fmla="*/ 7142887 h 7538939"/>
              <a:gd name="connsiteX11" fmla="*/ 0 w 2376264"/>
              <a:gd name="connsiteY11" fmla="*/ 1076991 h 7538939"/>
              <a:gd name="connsiteX0" fmla="*/ 0 w 2376264"/>
              <a:gd name="connsiteY0" fmla="*/ 6461948 h 6858000"/>
              <a:gd name="connsiteX1" fmla="*/ 396052 w 2376264"/>
              <a:gd name="connsiteY1" fmla="*/ 0 h 6858000"/>
              <a:gd name="connsiteX2" fmla="*/ 1980212 w 2376264"/>
              <a:gd name="connsiteY2" fmla="*/ 0 h 6858000"/>
              <a:gd name="connsiteX3" fmla="*/ 2260263 w 2376264"/>
              <a:gd name="connsiteY3" fmla="*/ 116001 h 6858000"/>
              <a:gd name="connsiteX4" fmla="*/ 2376264 w 2376264"/>
              <a:gd name="connsiteY4" fmla="*/ 396052 h 6858000"/>
              <a:gd name="connsiteX5" fmla="*/ 2376264 w 2376264"/>
              <a:gd name="connsiteY5" fmla="*/ 6461948 h 6858000"/>
              <a:gd name="connsiteX6" fmla="*/ 2260263 w 2376264"/>
              <a:gd name="connsiteY6" fmla="*/ 6741999 h 6858000"/>
              <a:gd name="connsiteX7" fmla="*/ 1980212 w 2376264"/>
              <a:gd name="connsiteY7" fmla="*/ 6858000 h 6858000"/>
              <a:gd name="connsiteX8" fmla="*/ 396052 w 2376264"/>
              <a:gd name="connsiteY8" fmla="*/ 6858000 h 6858000"/>
              <a:gd name="connsiteX9" fmla="*/ 116001 w 2376264"/>
              <a:gd name="connsiteY9" fmla="*/ 6741999 h 6858000"/>
              <a:gd name="connsiteX10" fmla="*/ 0 w 2376264"/>
              <a:gd name="connsiteY10" fmla="*/ 6461948 h 6858000"/>
              <a:gd name="connsiteX0" fmla="*/ 30651 w 2290914"/>
              <a:gd name="connsiteY0" fmla="*/ 6741999 h 7884999"/>
              <a:gd name="connsiteX1" fmla="*/ 310702 w 2290914"/>
              <a:gd name="connsiteY1" fmla="*/ 0 h 7884999"/>
              <a:gd name="connsiteX2" fmla="*/ 1894862 w 2290914"/>
              <a:gd name="connsiteY2" fmla="*/ 0 h 7884999"/>
              <a:gd name="connsiteX3" fmla="*/ 2174913 w 2290914"/>
              <a:gd name="connsiteY3" fmla="*/ 116001 h 7884999"/>
              <a:gd name="connsiteX4" fmla="*/ 2290914 w 2290914"/>
              <a:gd name="connsiteY4" fmla="*/ 396052 h 7884999"/>
              <a:gd name="connsiteX5" fmla="*/ 2290914 w 2290914"/>
              <a:gd name="connsiteY5" fmla="*/ 6461948 h 7884999"/>
              <a:gd name="connsiteX6" fmla="*/ 2174913 w 2290914"/>
              <a:gd name="connsiteY6" fmla="*/ 6741999 h 7884999"/>
              <a:gd name="connsiteX7" fmla="*/ 1894862 w 2290914"/>
              <a:gd name="connsiteY7" fmla="*/ 6858000 h 7884999"/>
              <a:gd name="connsiteX8" fmla="*/ 310702 w 2290914"/>
              <a:gd name="connsiteY8" fmla="*/ 6858000 h 7884999"/>
              <a:gd name="connsiteX9" fmla="*/ 30651 w 2290914"/>
              <a:gd name="connsiteY9" fmla="*/ 6741999 h 7884999"/>
              <a:gd name="connsiteX0" fmla="*/ 264027 w 2244239"/>
              <a:gd name="connsiteY0" fmla="*/ 6858000 h 6858000"/>
              <a:gd name="connsiteX1" fmla="*/ 264027 w 2244239"/>
              <a:gd name="connsiteY1" fmla="*/ 0 h 6858000"/>
              <a:gd name="connsiteX2" fmla="*/ 1848187 w 2244239"/>
              <a:gd name="connsiteY2" fmla="*/ 0 h 6858000"/>
              <a:gd name="connsiteX3" fmla="*/ 2128238 w 2244239"/>
              <a:gd name="connsiteY3" fmla="*/ 116001 h 6858000"/>
              <a:gd name="connsiteX4" fmla="*/ 2244239 w 2244239"/>
              <a:gd name="connsiteY4" fmla="*/ 396052 h 6858000"/>
              <a:gd name="connsiteX5" fmla="*/ 2244239 w 2244239"/>
              <a:gd name="connsiteY5" fmla="*/ 6461948 h 6858000"/>
              <a:gd name="connsiteX6" fmla="*/ 2128238 w 2244239"/>
              <a:gd name="connsiteY6" fmla="*/ 6741999 h 6858000"/>
              <a:gd name="connsiteX7" fmla="*/ 1848187 w 2244239"/>
              <a:gd name="connsiteY7" fmla="*/ 6858000 h 6858000"/>
              <a:gd name="connsiteX8" fmla="*/ 264027 w 2244239"/>
              <a:gd name="connsiteY8" fmla="*/ 6858000 h 6858000"/>
              <a:gd name="connsiteX0" fmla="*/ 264027 w 2244239"/>
              <a:gd name="connsiteY0" fmla="*/ 6858000 h 6858000"/>
              <a:gd name="connsiteX1" fmla="*/ 264027 w 2244239"/>
              <a:gd name="connsiteY1" fmla="*/ 0 h 6858000"/>
              <a:gd name="connsiteX2" fmla="*/ 1848187 w 2244239"/>
              <a:gd name="connsiteY2" fmla="*/ 0 h 6858000"/>
              <a:gd name="connsiteX3" fmla="*/ 2128238 w 2244239"/>
              <a:gd name="connsiteY3" fmla="*/ 116001 h 6858000"/>
              <a:gd name="connsiteX4" fmla="*/ 2244239 w 2244239"/>
              <a:gd name="connsiteY4" fmla="*/ 396052 h 6858000"/>
              <a:gd name="connsiteX5" fmla="*/ 2244239 w 2244239"/>
              <a:gd name="connsiteY5" fmla="*/ 6461948 h 6858000"/>
              <a:gd name="connsiteX6" fmla="*/ 2128238 w 2244239"/>
              <a:gd name="connsiteY6" fmla="*/ 6741999 h 6858000"/>
              <a:gd name="connsiteX7" fmla="*/ 1848187 w 2244239"/>
              <a:gd name="connsiteY7" fmla="*/ 6858000 h 6858000"/>
              <a:gd name="connsiteX8" fmla="*/ 264027 w 2244239"/>
              <a:gd name="connsiteY8" fmla="*/ 6858000 h 6858000"/>
              <a:gd name="connsiteX0" fmla="*/ 264027 w 2244239"/>
              <a:gd name="connsiteY0" fmla="*/ 6858000 h 6858000"/>
              <a:gd name="connsiteX1" fmla="*/ 264027 w 2244239"/>
              <a:gd name="connsiteY1" fmla="*/ 0 h 6858000"/>
              <a:gd name="connsiteX2" fmla="*/ 1848187 w 2244239"/>
              <a:gd name="connsiteY2" fmla="*/ 0 h 6858000"/>
              <a:gd name="connsiteX3" fmla="*/ 2128238 w 2244239"/>
              <a:gd name="connsiteY3" fmla="*/ 116001 h 6858000"/>
              <a:gd name="connsiteX4" fmla="*/ 2244239 w 2244239"/>
              <a:gd name="connsiteY4" fmla="*/ 396052 h 6858000"/>
              <a:gd name="connsiteX5" fmla="*/ 2244239 w 2244239"/>
              <a:gd name="connsiteY5" fmla="*/ 6461948 h 6858000"/>
              <a:gd name="connsiteX6" fmla="*/ 2128238 w 2244239"/>
              <a:gd name="connsiteY6" fmla="*/ 6741999 h 6858000"/>
              <a:gd name="connsiteX7" fmla="*/ 1848187 w 2244239"/>
              <a:gd name="connsiteY7" fmla="*/ 6858000 h 6858000"/>
              <a:gd name="connsiteX8" fmla="*/ 264027 w 2244239"/>
              <a:gd name="connsiteY8" fmla="*/ 6858000 h 6858000"/>
              <a:gd name="connsiteX0" fmla="*/ 264027 w 2244239"/>
              <a:gd name="connsiteY0" fmla="*/ 6858000 h 6858000"/>
              <a:gd name="connsiteX1" fmla="*/ 264027 w 2244239"/>
              <a:gd name="connsiteY1" fmla="*/ 0 h 6858000"/>
              <a:gd name="connsiteX2" fmla="*/ 1848187 w 2244239"/>
              <a:gd name="connsiteY2" fmla="*/ 0 h 6858000"/>
              <a:gd name="connsiteX3" fmla="*/ 2128238 w 2244239"/>
              <a:gd name="connsiteY3" fmla="*/ 116001 h 6858000"/>
              <a:gd name="connsiteX4" fmla="*/ 2244239 w 2244239"/>
              <a:gd name="connsiteY4" fmla="*/ 396052 h 6858000"/>
              <a:gd name="connsiteX5" fmla="*/ 2244239 w 2244239"/>
              <a:gd name="connsiteY5" fmla="*/ 6461948 h 6858000"/>
              <a:gd name="connsiteX6" fmla="*/ 2128238 w 2244239"/>
              <a:gd name="connsiteY6" fmla="*/ 6741999 h 6858000"/>
              <a:gd name="connsiteX7" fmla="*/ 1848187 w 2244239"/>
              <a:gd name="connsiteY7" fmla="*/ 6858000 h 6858000"/>
              <a:gd name="connsiteX8" fmla="*/ 264027 w 2244239"/>
              <a:gd name="connsiteY8" fmla="*/ 6858000 h 6858000"/>
              <a:gd name="connsiteX0" fmla="*/ 0 w 1980212"/>
              <a:gd name="connsiteY0" fmla="*/ 6858000 h 6858000"/>
              <a:gd name="connsiteX1" fmla="*/ 0 w 1980212"/>
              <a:gd name="connsiteY1" fmla="*/ 0 h 6858000"/>
              <a:gd name="connsiteX2" fmla="*/ 1584160 w 1980212"/>
              <a:gd name="connsiteY2" fmla="*/ 0 h 6858000"/>
              <a:gd name="connsiteX3" fmla="*/ 1864211 w 1980212"/>
              <a:gd name="connsiteY3" fmla="*/ 116001 h 6858000"/>
              <a:gd name="connsiteX4" fmla="*/ 1980212 w 1980212"/>
              <a:gd name="connsiteY4" fmla="*/ 396052 h 6858000"/>
              <a:gd name="connsiteX5" fmla="*/ 1980212 w 1980212"/>
              <a:gd name="connsiteY5" fmla="*/ 6461948 h 6858000"/>
              <a:gd name="connsiteX6" fmla="*/ 1864211 w 1980212"/>
              <a:gd name="connsiteY6" fmla="*/ 6741999 h 6858000"/>
              <a:gd name="connsiteX7" fmla="*/ 1584160 w 1980212"/>
              <a:gd name="connsiteY7" fmla="*/ 6858000 h 6858000"/>
              <a:gd name="connsiteX8" fmla="*/ 0 w 1980212"/>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0212" h="6858000">
                <a:moveTo>
                  <a:pt x="0" y="6858000"/>
                </a:moveTo>
                <a:cubicBezTo>
                  <a:pt x="19657" y="4616374"/>
                  <a:pt x="16509" y="2085051"/>
                  <a:pt x="0" y="0"/>
                </a:cubicBezTo>
                <a:lnTo>
                  <a:pt x="1584160" y="0"/>
                </a:lnTo>
                <a:cubicBezTo>
                  <a:pt x="1689200" y="0"/>
                  <a:pt x="1789937" y="41727"/>
                  <a:pt x="1864211" y="116001"/>
                </a:cubicBezTo>
                <a:cubicBezTo>
                  <a:pt x="1938485" y="190275"/>
                  <a:pt x="1980212" y="291013"/>
                  <a:pt x="1980212" y="396052"/>
                </a:cubicBezTo>
                <a:lnTo>
                  <a:pt x="1980212" y="6461948"/>
                </a:lnTo>
                <a:cubicBezTo>
                  <a:pt x="1980212" y="6566988"/>
                  <a:pt x="1938485" y="6667725"/>
                  <a:pt x="1864211" y="6741999"/>
                </a:cubicBezTo>
                <a:cubicBezTo>
                  <a:pt x="1789937" y="6816273"/>
                  <a:pt x="1689199" y="6858000"/>
                  <a:pt x="1584160" y="6858000"/>
                </a:cubicBez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pic>
        <p:nvPicPr>
          <p:cNvPr id="16389" name="Picture 3" descr="mmc"/>
          <p:cNvPicPr>
            <a:picLocks noChangeAspect="1" noChangeArrowheads="1"/>
          </p:cNvPicPr>
          <p:nvPr/>
        </p:nvPicPr>
        <p:blipFill>
          <a:blip r:embed="rId3"/>
          <a:srcRect/>
          <a:stretch>
            <a:fillRect/>
          </a:stretch>
        </p:blipFill>
        <p:spPr bwMode="auto">
          <a:xfrm>
            <a:off x="179388" y="188913"/>
            <a:ext cx="2519362" cy="876300"/>
          </a:xfrm>
          <a:prstGeom prst="rect">
            <a:avLst/>
          </a:prstGeom>
          <a:noFill/>
          <a:ln w="9525">
            <a:noFill/>
            <a:miter lim="800000"/>
            <a:headEnd/>
            <a:tailEnd/>
          </a:ln>
        </p:spPr>
      </p:pic>
      <p:sp>
        <p:nvSpPr>
          <p:cNvPr id="16390" name="Rectangle 5"/>
          <p:cNvSpPr>
            <a:spLocks noChangeArrowheads="1"/>
          </p:cNvSpPr>
          <p:nvPr/>
        </p:nvSpPr>
        <p:spPr bwMode="auto">
          <a:xfrm>
            <a:off x="755650" y="5300663"/>
            <a:ext cx="7345363" cy="1152525"/>
          </a:xfrm>
          <a:prstGeom prst="rect">
            <a:avLst/>
          </a:prstGeom>
          <a:noFill/>
          <a:ln w="9525">
            <a:noFill/>
            <a:miter lim="800000"/>
            <a:headEnd/>
            <a:tailEnd/>
          </a:ln>
        </p:spPr>
        <p:txBody>
          <a:bodyPr/>
          <a:lstStyle/>
          <a:p>
            <a:pPr eaLnBrk="0" hangingPunct="0">
              <a:lnSpc>
                <a:spcPct val="80000"/>
              </a:lnSpc>
              <a:spcBef>
                <a:spcPct val="20000"/>
              </a:spcBef>
            </a:pPr>
            <a:endParaRPr lang="nl-NL" altLang="nl-NL" sz="1600" i="1"/>
          </a:p>
        </p:txBody>
      </p:sp>
      <p:sp>
        <p:nvSpPr>
          <p:cNvPr id="16391" name="Text Box 6"/>
          <p:cNvSpPr txBox="1">
            <a:spLocks noChangeArrowheads="1"/>
          </p:cNvSpPr>
          <p:nvPr/>
        </p:nvSpPr>
        <p:spPr bwMode="auto">
          <a:xfrm>
            <a:off x="1425575" y="5091113"/>
            <a:ext cx="7056438" cy="1006475"/>
          </a:xfrm>
          <a:prstGeom prst="rect">
            <a:avLst/>
          </a:prstGeom>
          <a:noFill/>
          <a:ln w="9525">
            <a:noFill/>
            <a:miter lim="800000"/>
            <a:headEnd/>
            <a:tailEnd/>
          </a:ln>
        </p:spPr>
        <p:txBody>
          <a:bodyPr>
            <a:spAutoFit/>
          </a:bodyPr>
          <a:lstStyle/>
          <a:p>
            <a:pPr eaLnBrk="0" hangingPunct="0"/>
            <a:r>
              <a:rPr lang="nl-NL" altLang="nl-NL" sz="2000">
                <a:solidFill>
                  <a:srgbClr val="000080"/>
                </a:solidFill>
              </a:rPr>
              <a:t>15 juni 2015</a:t>
            </a:r>
          </a:p>
          <a:p>
            <a:pPr eaLnBrk="0" hangingPunct="0"/>
            <a:endParaRPr lang="nl-NL" altLang="nl-NL" sz="2000">
              <a:solidFill>
                <a:srgbClr val="000080"/>
              </a:solidFill>
            </a:endParaRPr>
          </a:p>
          <a:p>
            <a:pPr eaLnBrk="0" hangingPunct="0"/>
            <a:r>
              <a:rPr lang="nl-NL" altLang="nl-NL" sz="2000">
                <a:solidFill>
                  <a:srgbClr val="000080"/>
                </a:solidFill>
              </a:rPr>
              <a:t>Nicole Tenbült, verpleegkundig specialist Flow hartrevalidatie</a:t>
            </a:r>
          </a:p>
        </p:txBody>
      </p:sp>
      <p:pic>
        <p:nvPicPr>
          <p:cNvPr id="16392" name="Afbeelding 8" descr="Logo_FLOWkopie.jpg"/>
          <p:cNvPicPr>
            <a:picLocks noChangeAspect="1"/>
          </p:cNvPicPr>
          <p:nvPr/>
        </p:nvPicPr>
        <p:blipFill>
          <a:blip r:embed="rId4"/>
          <a:srcRect/>
          <a:stretch>
            <a:fillRect/>
          </a:stretch>
        </p:blipFill>
        <p:spPr bwMode="auto">
          <a:xfrm>
            <a:off x="7237413" y="188913"/>
            <a:ext cx="1727200" cy="1655762"/>
          </a:xfrm>
          <a:prstGeom prst="rect">
            <a:avLst/>
          </a:prstGeom>
          <a:noFill/>
          <a:ln w="9525">
            <a:noFill/>
            <a:miter lim="800000"/>
            <a:headEnd/>
            <a:tailEnd/>
          </a:ln>
        </p:spPr>
      </p:pic>
      <p:sp>
        <p:nvSpPr>
          <p:cNvPr id="16393" name="Titel 1"/>
          <p:cNvSpPr>
            <a:spLocks noGrp="1"/>
          </p:cNvSpPr>
          <p:nvPr>
            <p:ph type="ctrTitle"/>
          </p:nvPr>
        </p:nvSpPr>
        <p:spPr>
          <a:xfrm>
            <a:off x="1263650" y="1700213"/>
            <a:ext cx="7772400" cy="2692400"/>
          </a:xfrm>
        </p:spPr>
        <p:txBody>
          <a:bodyPr/>
          <a:lstStyle/>
          <a:p>
            <a:pPr algn="ctr"/>
            <a:r>
              <a:rPr lang="nl-NL" sz="3200" smtClean="0">
                <a:solidFill>
                  <a:schemeClr val="bg1"/>
                </a:solidFill>
              </a:rPr>
              <a:t>De patiënt als regisseur van eigen zorgproces</a:t>
            </a:r>
            <a:br>
              <a:rPr lang="nl-NL" sz="3200" smtClean="0">
                <a:solidFill>
                  <a:schemeClr val="bg1"/>
                </a:solidFill>
              </a:rPr>
            </a:br>
            <a:endParaRPr lang="nl-NL" sz="3200" smtClean="0">
              <a:solidFill>
                <a:schemeClr val="bg1"/>
              </a:solidFill>
            </a:endParaRPr>
          </a:p>
        </p:txBody>
      </p:sp>
      <p:pic>
        <p:nvPicPr>
          <p:cNvPr id="16394" name="Afbeelding 10"/>
          <p:cNvPicPr>
            <a:picLocks noChangeAspect="1"/>
          </p:cNvPicPr>
          <p:nvPr/>
        </p:nvPicPr>
        <p:blipFill>
          <a:blip r:embed="rId5"/>
          <a:srcRect/>
          <a:stretch>
            <a:fillRect/>
          </a:stretch>
        </p:blipFill>
        <p:spPr bwMode="auto">
          <a:xfrm>
            <a:off x="6227763" y="3975100"/>
            <a:ext cx="1316037" cy="93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hthoek 1"/>
          <p:cNvSpPr>
            <a:spLocks noChangeArrowheads="1"/>
          </p:cNvSpPr>
          <p:nvPr/>
        </p:nvSpPr>
        <p:spPr bwMode="auto">
          <a:xfrm>
            <a:off x="1331913" y="1557338"/>
            <a:ext cx="6480175" cy="2379662"/>
          </a:xfrm>
          <a:prstGeom prst="rect">
            <a:avLst/>
          </a:prstGeom>
          <a:noFill/>
          <a:ln w="9525">
            <a:noFill/>
            <a:miter lim="800000"/>
            <a:headEnd/>
            <a:tailEnd/>
          </a:ln>
        </p:spPr>
        <p:txBody>
          <a:bodyPr>
            <a:spAutoFit/>
          </a:bodyPr>
          <a:lstStyle/>
          <a:p>
            <a:r>
              <a:rPr lang="nl-NL" sz="3200" dirty="0">
                <a:solidFill>
                  <a:srgbClr val="000080"/>
                </a:solidFill>
              </a:rPr>
              <a:t>Het maken van een juiste analyse …..</a:t>
            </a:r>
            <a:r>
              <a:rPr lang="nl-NL" sz="2800" dirty="0"/>
              <a:t/>
            </a:r>
            <a:br>
              <a:rPr lang="nl-NL" sz="2800" dirty="0"/>
            </a:br>
            <a:r>
              <a:rPr lang="nl-NL" sz="2800" dirty="0"/>
              <a:t/>
            </a:r>
            <a:br>
              <a:rPr lang="nl-NL" sz="2800" dirty="0"/>
            </a:br>
            <a:r>
              <a:rPr lang="nl-NL" dirty="0"/>
              <a:t/>
            </a:r>
            <a:br>
              <a:rPr lang="nl-NL" dirty="0"/>
            </a:br>
            <a:r>
              <a:rPr lang="nl-NL" dirty="0"/>
              <a:t/>
            </a:r>
            <a:br>
              <a:rPr lang="nl-NL" dirty="0"/>
            </a:br>
            <a:r>
              <a:rPr lang="nl-NL" dirty="0">
                <a:hlinkClick r:id="rId2"/>
              </a:rPr>
              <a:t>https://www.youtube.com/watch?v=aLmWU7cCW10</a:t>
            </a:r>
            <a:r>
              <a:rPr lang="nl-NL" dirty="0"/>
              <a:t/>
            </a:r>
            <a:br>
              <a:rPr lang="nl-NL" dirty="0"/>
            </a:br>
            <a:r>
              <a:rPr lang="nl-NL" dirty="0"/>
              <a:t/>
            </a:r>
            <a:br>
              <a:rPr lang="nl-NL" dirty="0"/>
            </a:br>
            <a:endParaRPr lang="nl-NL"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hthoek 1"/>
          <p:cNvSpPr>
            <a:spLocks noChangeArrowheads="1"/>
          </p:cNvSpPr>
          <p:nvPr/>
        </p:nvSpPr>
        <p:spPr bwMode="auto">
          <a:xfrm>
            <a:off x="395288" y="476250"/>
            <a:ext cx="7416800" cy="4960938"/>
          </a:xfrm>
          <a:prstGeom prst="rect">
            <a:avLst/>
          </a:prstGeom>
          <a:noFill/>
          <a:ln w="9525">
            <a:noFill/>
            <a:miter lim="800000"/>
            <a:headEnd/>
            <a:tailEnd/>
          </a:ln>
        </p:spPr>
        <p:txBody>
          <a:bodyPr>
            <a:spAutoFit/>
          </a:bodyPr>
          <a:lstStyle/>
          <a:p>
            <a:r>
              <a:rPr lang="nl-NL" sz="3200">
                <a:solidFill>
                  <a:srgbClr val="000080"/>
                </a:solidFill>
              </a:rPr>
              <a:t>Werkwijze Hartrevalidatie (1)</a:t>
            </a:r>
            <a:r>
              <a:rPr lang="nl-NL" sz="2400"/>
              <a:t/>
            </a:r>
            <a:br>
              <a:rPr lang="nl-NL" sz="2400"/>
            </a:br>
            <a:r>
              <a:rPr lang="nl-NL" sz="2400"/>
              <a:t/>
            </a:r>
            <a:br>
              <a:rPr lang="nl-NL" sz="2400"/>
            </a:br>
            <a:r>
              <a:rPr lang="nl-NL" altLang="nl-NL" sz="2400" b="1">
                <a:solidFill>
                  <a:srgbClr val="00B0F0"/>
                </a:solidFill>
              </a:rPr>
              <a:t>Assessment</a:t>
            </a:r>
          </a:p>
          <a:p>
            <a:r>
              <a:rPr lang="nl-NL" altLang="nl-NL" sz="2400" b="1">
                <a:solidFill>
                  <a:srgbClr val="00B0F0"/>
                </a:solidFill>
              </a:rPr>
              <a:t/>
            </a:r>
            <a:br>
              <a:rPr lang="nl-NL" altLang="nl-NL" sz="2400" b="1">
                <a:solidFill>
                  <a:srgbClr val="00B0F0"/>
                </a:solidFill>
              </a:rPr>
            </a:br>
            <a:r>
              <a:rPr lang="nl-NL" altLang="nl-NL" sz="2400">
                <a:solidFill>
                  <a:srgbClr val="00B0F0"/>
                </a:solidFill>
              </a:rPr>
              <a:t>Vaststellen contra-indicaties </a:t>
            </a:r>
            <a:br>
              <a:rPr lang="nl-NL" altLang="nl-NL" sz="2400">
                <a:solidFill>
                  <a:srgbClr val="00B0F0"/>
                </a:solidFill>
              </a:rPr>
            </a:br>
            <a:r>
              <a:rPr lang="nl-NL" altLang="nl-NL" sz="2400">
                <a:solidFill>
                  <a:srgbClr val="00B0F0"/>
                </a:solidFill>
              </a:rPr>
              <a:t>Objectiveren stoornissen-klachten-beperkingen binnen de 5 domeinen (CARDSS)</a:t>
            </a:r>
            <a:br>
              <a:rPr lang="nl-NL" altLang="nl-NL" sz="2400">
                <a:solidFill>
                  <a:srgbClr val="00B0F0"/>
                </a:solidFill>
              </a:rPr>
            </a:br>
            <a:r>
              <a:rPr lang="nl-NL" altLang="nl-NL" sz="2400">
                <a:solidFill>
                  <a:srgbClr val="00B0F0"/>
                </a:solidFill>
              </a:rPr>
              <a:t>Bepalen reversibiliteit stoornissen en complexiteit van de gecombineerde problematiek</a:t>
            </a:r>
            <a:br>
              <a:rPr lang="nl-NL" altLang="nl-NL" sz="2400">
                <a:solidFill>
                  <a:srgbClr val="00B0F0"/>
                </a:solidFill>
              </a:rPr>
            </a:br>
            <a:r>
              <a:rPr lang="nl-NL" altLang="nl-NL" sz="2400">
                <a:solidFill>
                  <a:srgbClr val="00B0F0"/>
                </a:solidFill>
              </a:rPr>
              <a:t>Verhogen motivatie </a:t>
            </a:r>
            <a:br>
              <a:rPr lang="nl-NL" altLang="nl-NL" sz="2400">
                <a:solidFill>
                  <a:srgbClr val="00B0F0"/>
                </a:solidFill>
              </a:rPr>
            </a:br>
            <a:r>
              <a:rPr lang="nl-NL" altLang="nl-NL" sz="2400">
                <a:solidFill>
                  <a:srgbClr val="00B0F0"/>
                </a:solidFill>
              </a:rPr>
              <a:t>Bespreken revalidatiedoelen </a:t>
            </a:r>
            <a:br>
              <a:rPr lang="nl-NL" altLang="nl-NL" sz="2400">
                <a:solidFill>
                  <a:srgbClr val="00B0F0"/>
                </a:solidFill>
              </a:rPr>
            </a:br>
            <a:r>
              <a:rPr lang="nl-NL" altLang="nl-NL" sz="2400">
                <a:solidFill>
                  <a:srgbClr val="00B0F0"/>
                </a:solidFill>
              </a:rPr>
              <a:t>Definitief vaststellen behandelplan (klein MDO)</a:t>
            </a:r>
            <a:br>
              <a:rPr lang="nl-NL" altLang="nl-NL" sz="2400">
                <a:solidFill>
                  <a:srgbClr val="00B0F0"/>
                </a:solidFill>
              </a:rPr>
            </a:br>
            <a:r>
              <a:rPr lang="nl-NL" altLang="nl-NL" sz="2400">
                <a:solidFill>
                  <a:srgbClr val="00B0F0"/>
                </a:solidFill>
              </a:rPr>
              <a:t>Verslaglegging en communicatie</a:t>
            </a:r>
            <a:endParaRPr lang="nl-NL" sz="24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hthoek 1"/>
          <p:cNvSpPr>
            <a:spLocks noChangeArrowheads="1"/>
          </p:cNvSpPr>
          <p:nvPr/>
        </p:nvSpPr>
        <p:spPr bwMode="auto">
          <a:xfrm>
            <a:off x="611188" y="692150"/>
            <a:ext cx="7345362" cy="4595813"/>
          </a:xfrm>
          <a:prstGeom prst="rect">
            <a:avLst/>
          </a:prstGeom>
          <a:noFill/>
          <a:ln w="9525">
            <a:noFill/>
            <a:miter lim="800000"/>
            <a:headEnd/>
            <a:tailEnd/>
          </a:ln>
        </p:spPr>
        <p:txBody>
          <a:bodyPr>
            <a:spAutoFit/>
          </a:bodyPr>
          <a:lstStyle/>
          <a:p>
            <a:r>
              <a:rPr lang="nl-NL" sz="3200">
                <a:solidFill>
                  <a:srgbClr val="000080"/>
                </a:solidFill>
              </a:rPr>
              <a:t>Werkwijze Hartrevalidatie (2)</a:t>
            </a:r>
            <a:br>
              <a:rPr lang="nl-NL" sz="3200">
                <a:solidFill>
                  <a:srgbClr val="000080"/>
                </a:solidFill>
              </a:rPr>
            </a:br>
            <a:r>
              <a:rPr lang="nl-NL" sz="2400"/>
              <a:t/>
            </a:r>
            <a:br>
              <a:rPr lang="nl-NL" sz="2400"/>
            </a:br>
            <a:r>
              <a:rPr lang="nl-NL" altLang="nl-NL" sz="2400" b="1">
                <a:solidFill>
                  <a:srgbClr val="00B0F0"/>
                </a:solidFill>
              </a:rPr>
              <a:t>Behandelmodules:</a:t>
            </a:r>
          </a:p>
          <a:p>
            <a:r>
              <a:rPr lang="nl-NL" altLang="nl-NL" sz="2400" b="1">
                <a:solidFill>
                  <a:srgbClr val="00B0F0"/>
                </a:solidFill>
              </a:rPr>
              <a:t/>
            </a:r>
            <a:br>
              <a:rPr lang="nl-NL" altLang="nl-NL" sz="2400" b="1">
                <a:solidFill>
                  <a:srgbClr val="00B0F0"/>
                </a:solidFill>
              </a:rPr>
            </a:br>
            <a:r>
              <a:rPr lang="nl-NL" altLang="nl-NL" sz="2400">
                <a:solidFill>
                  <a:srgbClr val="00B0F0"/>
                </a:solidFill>
              </a:rPr>
              <a:t>Bespreken revalidatiedoelen per behandelmodule en vaststellen behandelplan</a:t>
            </a:r>
            <a:br>
              <a:rPr lang="nl-NL" altLang="nl-NL" sz="2400">
                <a:solidFill>
                  <a:srgbClr val="00B0F0"/>
                </a:solidFill>
              </a:rPr>
            </a:br>
            <a:r>
              <a:rPr lang="nl-NL" altLang="nl-NL" sz="2400">
                <a:solidFill>
                  <a:srgbClr val="00B0F0"/>
                </a:solidFill>
              </a:rPr>
              <a:t>Generieke behandelmodules</a:t>
            </a:r>
            <a:br>
              <a:rPr lang="nl-NL" altLang="nl-NL" sz="2400">
                <a:solidFill>
                  <a:srgbClr val="00B0F0"/>
                </a:solidFill>
              </a:rPr>
            </a:br>
            <a:r>
              <a:rPr lang="nl-NL" altLang="nl-NL" sz="2400">
                <a:solidFill>
                  <a:srgbClr val="00B0F0"/>
                </a:solidFill>
              </a:rPr>
              <a:t>Ziektespecifieke behandelmodules</a:t>
            </a:r>
            <a:br>
              <a:rPr lang="nl-NL" altLang="nl-NL" sz="2400">
                <a:solidFill>
                  <a:srgbClr val="00B0F0"/>
                </a:solidFill>
              </a:rPr>
            </a:br>
            <a:r>
              <a:rPr lang="nl-NL" altLang="nl-NL" sz="2400">
                <a:solidFill>
                  <a:srgbClr val="00B0F0"/>
                </a:solidFill>
              </a:rPr>
              <a:t>Stagnatie: groot / overstijgend MDO</a:t>
            </a:r>
            <a:br>
              <a:rPr lang="nl-NL" altLang="nl-NL" sz="2400">
                <a:solidFill>
                  <a:srgbClr val="00B0F0"/>
                </a:solidFill>
              </a:rPr>
            </a:br>
            <a:r>
              <a:rPr lang="nl-NL" altLang="nl-NL" sz="2400">
                <a:solidFill>
                  <a:srgbClr val="00B0F0"/>
                </a:solidFill>
              </a:rPr>
              <a:t>Tussenevaluaties op indicatie</a:t>
            </a:r>
            <a:br>
              <a:rPr lang="nl-NL" altLang="nl-NL" sz="2400">
                <a:solidFill>
                  <a:srgbClr val="00B0F0"/>
                </a:solidFill>
              </a:rPr>
            </a:br>
            <a:r>
              <a:rPr lang="nl-NL" altLang="nl-NL" sz="2400">
                <a:solidFill>
                  <a:srgbClr val="00B0F0"/>
                </a:solidFill>
              </a:rPr>
              <a:t>Eindevaluatie per module</a:t>
            </a:r>
            <a:br>
              <a:rPr lang="nl-NL" altLang="nl-NL" sz="2400">
                <a:solidFill>
                  <a:srgbClr val="00B0F0"/>
                </a:solidFill>
              </a:rPr>
            </a:br>
            <a:endParaRPr lang="nl-NL" sz="24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hthoek 1"/>
          <p:cNvSpPr>
            <a:spLocks noChangeArrowheads="1"/>
          </p:cNvSpPr>
          <p:nvPr/>
        </p:nvSpPr>
        <p:spPr bwMode="auto">
          <a:xfrm>
            <a:off x="755650" y="908050"/>
            <a:ext cx="7056438" cy="4230688"/>
          </a:xfrm>
          <a:prstGeom prst="rect">
            <a:avLst/>
          </a:prstGeom>
          <a:noFill/>
          <a:ln w="9525">
            <a:noFill/>
            <a:miter lim="800000"/>
            <a:headEnd/>
            <a:tailEnd/>
          </a:ln>
        </p:spPr>
        <p:txBody>
          <a:bodyPr>
            <a:spAutoFit/>
          </a:bodyPr>
          <a:lstStyle/>
          <a:p>
            <a:r>
              <a:rPr lang="nl-NL" sz="3200">
                <a:solidFill>
                  <a:srgbClr val="000080"/>
                </a:solidFill>
              </a:rPr>
              <a:t>Werkwijze Hartrevalidatie (3)</a:t>
            </a:r>
            <a:br>
              <a:rPr lang="nl-NL" sz="3200">
                <a:solidFill>
                  <a:srgbClr val="000080"/>
                </a:solidFill>
              </a:rPr>
            </a:br>
            <a:r>
              <a:rPr lang="nl-NL" sz="2400"/>
              <a:t/>
            </a:r>
            <a:br>
              <a:rPr lang="nl-NL" sz="2400"/>
            </a:br>
            <a:r>
              <a:rPr lang="nl-NL" altLang="nl-NL" sz="2400" b="1">
                <a:solidFill>
                  <a:srgbClr val="00B0F0"/>
                </a:solidFill>
              </a:rPr>
              <a:t>Eindevaluatie:</a:t>
            </a:r>
            <a:br>
              <a:rPr lang="nl-NL" altLang="nl-NL" sz="2400" b="1">
                <a:solidFill>
                  <a:srgbClr val="00B0F0"/>
                </a:solidFill>
              </a:rPr>
            </a:br>
            <a:r>
              <a:rPr lang="nl-NL" altLang="nl-NL" sz="2400" b="1">
                <a:solidFill>
                  <a:srgbClr val="00B0F0"/>
                </a:solidFill>
              </a:rPr>
              <a:t/>
            </a:r>
            <a:br>
              <a:rPr lang="nl-NL" altLang="nl-NL" sz="2400" b="1">
                <a:solidFill>
                  <a:srgbClr val="00B0F0"/>
                </a:solidFill>
              </a:rPr>
            </a:br>
            <a:r>
              <a:rPr lang="nl-NL" altLang="nl-NL" sz="2400">
                <a:solidFill>
                  <a:srgbClr val="00B0F0"/>
                </a:solidFill>
              </a:rPr>
              <a:t>Bespreken deelevaluaties en vaststellen/ prioriteren lange termijn doelen</a:t>
            </a:r>
            <a:br>
              <a:rPr lang="nl-NL" altLang="nl-NL" sz="2400">
                <a:solidFill>
                  <a:srgbClr val="00B0F0"/>
                </a:solidFill>
              </a:rPr>
            </a:br>
            <a:r>
              <a:rPr lang="nl-NL" altLang="nl-NL" sz="2400">
                <a:solidFill>
                  <a:srgbClr val="00B0F0"/>
                </a:solidFill>
              </a:rPr>
              <a:t>Rapporteren lange termijn doelen aan huisarts en andere betrokken zorgverleners</a:t>
            </a:r>
            <a:br>
              <a:rPr lang="nl-NL" altLang="nl-NL" sz="2400">
                <a:solidFill>
                  <a:srgbClr val="00B0F0"/>
                </a:solidFill>
              </a:rPr>
            </a:br>
            <a:r>
              <a:rPr lang="nl-NL" altLang="nl-NL" sz="2400">
                <a:solidFill>
                  <a:srgbClr val="00B0F0"/>
                </a:solidFill>
              </a:rPr>
              <a:t>Indien van toepassing overdracht aan behandelaars in eerste lijn</a:t>
            </a:r>
            <a:br>
              <a:rPr lang="nl-NL" altLang="nl-NL" sz="2400">
                <a:solidFill>
                  <a:srgbClr val="00B0F0"/>
                </a:solidFill>
              </a:rPr>
            </a:br>
            <a:endParaRPr lang="nl-NL" sz="24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hthoek 1"/>
          <p:cNvSpPr>
            <a:spLocks noChangeArrowheads="1"/>
          </p:cNvSpPr>
          <p:nvPr/>
        </p:nvSpPr>
        <p:spPr bwMode="auto">
          <a:xfrm>
            <a:off x="684213" y="260350"/>
            <a:ext cx="7127875" cy="5813425"/>
          </a:xfrm>
          <a:prstGeom prst="rect">
            <a:avLst/>
          </a:prstGeom>
          <a:noFill/>
          <a:ln w="9525">
            <a:noFill/>
            <a:miter lim="800000"/>
            <a:headEnd/>
            <a:tailEnd/>
          </a:ln>
        </p:spPr>
        <p:txBody>
          <a:bodyPr>
            <a:spAutoFit/>
          </a:bodyPr>
          <a:lstStyle/>
          <a:p>
            <a:r>
              <a:rPr lang="nl-NL" altLang="nl-NL" sz="3200">
                <a:solidFill>
                  <a:srgbClr val="000080"/>
                </a:solidFill>
              </a:rPr>
              <a:t>Assessment hartrevalidatie</a:t>
            </a:r>
            <a:r>
              <a:rPr lang="nl-NL" altLang="nl-NL" sz="3200">
                <a:solidFill>
                  <a:srgbClr val="000080"/>
                </a:solidFill>
                <a:latin typeface="Arial" charset="0"/>
              </a:rPr>
              <a:t/>
            </a:r>
            <a:br>
              <a:rPr lang="nl-NL" altLang="nl-NL" sz="3200">
                <a:solidFill>
                  <a:srgbClr val="000080"/>
                </a:solidFill>
                <a:latin typeface="Arial" charset="0"/>
              </a:rPr>
            </a:br>
            <a:r>
              <a:rPr lang="nl-NL" altLang="nl-NL" sz="3200">
                <a:solidFill>
                  <a:srgbClr val="000080"/>
                </a:solidFill>
                <a:latin typeface="Arial" charset="0"/>
              </a:rPr>
              <a:t/>
            </a:r>
            <a:br>
              <a:rPr lang="nl-NL" altLang="nl-NL" sz="3200">
                <a:solidFill>
                  <a:srgbClr val="000080"/>
                </a:solidFill>
                <a:latin typeface="Arial" charset="0"/>
              </a:rPr>
            </a:br>
            <a:r>
              <a:rPr lang="nl-NL" altLang="nl-NL" sz="2400" b="1">
                <a:solidFill>
                  <a:srgbClr val="00B0F0"/>
                </a:solidFill>
              </a:rPr>
              <a:t>Vragenlijsten:</a:t>
            </a:r>
            <a:br>
              <a:rPr lang="nl-NL" altLang="nl-NL" sz="2400" b="1">
                <a:solidFill>
                  <a:srgbClr val="00B0F0"/>
                </a:solidFill>
              </a:rPr>
            </a:br>
            <a:r>
              <a:rPr lang="nl-NL" altLang="nl-NL" sz="2400">
                <a:solidFill>
                  <a:srgbClr val="00B0F0"/>
                </a:solidFill>
              </a:rPr>
              <a:t>Subjectief functioneren: KVL-H</a:t>
            </a:r>
            <a:br>
              <a:rPr lang="nl-NL" altLang="nl-NL" sz="2400">
                <a:solidFill>
                  <a:srgbClr val="00B0F0"/>
                </a:solidFill>
              </a:rPr>
            </a:br>
            <a:r>
              <a:rPr lang="nl-NL" altLang="nl-NL" sz="2400">
                <a:solidFill>
                  <a:srgbClr val="00B0F0"/>
                </a:solidFill>
              </a:rPr>
              <a:t>Emotioneel functioneren: GAD</a:t>
            </a:r>
            <a:br>
              <a:rPr lang="nl-NL" altLang="nl-NL" sz="2400">
                <a:solidFill>
                  <a:srgbClr val="00B0F0"/>
                </a:solidFill>
              </a:rPr>
            </a:br>
            <a:r>
              <a:rPr lang="nl-NL" altLang="nl-NL" sz="2400">
                <a:solidFill>
                  <a:srgbClr val="00B0F0"/>
                </a:solidFill>
              </a:rPr>
              <a:t>Sociaal functioneren: KVL-H en werkhervatting</a:t>
            </a:r>
            <a:br>
              <a:rPr lang="nl-NL" altLang="nl-NL" sz="2400">
                <a:solidFill>
                  <a:srgbClr val="00B0F0"/>
                </a:solidFill>
              </a:rPr>
            </a:br>
            <a:r>
              <a:rPr lang="nl-NL" altLang="nl-NL" sz="2400">
                <a:solidFill>
                  <a:srgbClr val="00B0F0"/>
                </a:solidFill>
              </a:rPr>
              <a:t>Risicogedrag: monitor gezond bewegen, roken, five-shot</a:t>
            </a:r>
            <a:br>
              <a:rPr lang="nl-NL" altLang="nl-NL" sz="2400">
                <a:solidFill>
                  <a:srgbClr val="00B0F0"/>
                </a:solidFill>
              </a:rPr>
            </a:br>
            <a:r>
              <a:rPr lang="nl-NL" altLang="nl-NL" sz="2400">
                <a:solidFill>
                  <a:srgbClr val="00B0F0"/>
                </a:solidFill>
              </a:rPr>
              <a:t/>
            </a:r>
            <a:br>
              <a:rPr lang="nl-NL" altLang="nl-NL" sz="2400">
                <a:solidFill>
                  <a:srgbClr val="00B0F0"/>
                </a:solidFill>
              </a:rPr>
            </a:br>
            <a:r>
              <a:rPr lang="nl-NL" altLang="nl-NL" sz="2400" b="1">
                <a:solidFill>
                  <a:srgbClr val="00B0F0"/>
                </a:solidFill>
              </a:rPr>
              <a:t>Maximale ergometrie: </a:t>
            </a:r>
            <a:r>
              <a:rPr lang="nl-NL" altLang="nl-NL" sz="2400">
                <a:solidFill>
                  <a:srgbClr val="00B0F0"/>
                </a:solidFill>
              </a:rPr>
              <a:t> </a:t>
            </a:r>
            <a:br>
              <a:rPr lang="nl-NL" altLang="nl-NL" sz="2400">
                <a:solidFill>
                  <a:srgbClr val="00B0F0"/>
                </a:solidFill>
              </a:rPr>
            </a:br>
            <a:r>
              <a:rPr lang="nl-NL" altLang="nl-NL" sz="2400">
                <a:solidFill>
                  <a:srgbClr val="00B0F0"/>
                </a:solidFill>
              </a:rPr>
              <a:t>Uitsluiten instabiele patiënten</a:t>
            </a:r>
            <a:br>
              <a:rPr lang="nl-NL" altLang="nl-NL" sz="2400">
                <a:solidFill>
                  <a:srgbClr val="00B0F0"/>
                </a:solidFill>
              </a:rPr>
            </a:br>
            <a:r>
              <a:rPr lang="nl-NL" altLang="nl-NL" sz="2400">
                <a:solidFill>
                  <a:srgbClr val="00B0F0"/>
                </a:solidFill>
              </a:rPr>
              <a:t>Uitsluiten ischemie/ ritmestoornissen                                            Uitgangssituatie </a:t>
            </a:r>
            <a:br>
              <a:rPr lang="nl-NL" altLang="nl-NL" sz="2400">
                <a:solidFill>
                  <a:srgbClr val="00B0F0"/>
                </a:solidFill>
              </a:rPr>
            </a:br>
            <a:r>
              <a:rPr lang="nl-NL" altLang="nl-NL" sz="2400">
                <a:solidFill>
                  <a:srgbClr val="00B0F0"/>
                </a:solidFill>
              </a:rPr>
              <a:t/>
            </a:r>
            <a:br>
              <a:rPr lang="nl-NL" altLang="nl-NL" sz="2400">
                <a:solidFill>
                  <a:srgbClr val="00B0F0"/>
                </a:solidFill>
              </a:rPr>
            </a:br>
            <a:r>
              <a:rPr lang="nl-NL" altLang="nl-NL" sz="2400">
                <a:solidFill>
                  <a:srgbClr val="00B0F0"/>
                </a:solidFill>
              </a:rPr>
              <a:t>(</a:t>
            </a:r>
            <a:r>
              <a:rPr lang="nl-NL" altLang="nl-NL" sz="2400" b="1">
                <a:solidFill>
                  <a:srgbClr val="00B0F0"/>
                </a:solidFill>
              </a:rPr>
              <a:t>Spiro-ergometrie – sportarts</a:t>
            </a:r>
            <a:r>
              <a:rPr lang="nl-NL" altLang="nl-NL" sz="2400">
                <a:solidFill>
                  <a:srgbClr val="00B0F0"/>
                </a:solidFill>
              </a:rPr>
              <a:t>)</a:t>
            </a:r>
            <a:endParaRPr lang="nl-NL" sz="24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hthoek 1"/>
          <p:cNvSpPr>
            <a:spLocks noChangeArrowheads="1"/>
          </p:cNvSpPr>
          <p:nvPr/>
        </p:nvSpPr>
        <p:spPr bwMode="auto">
          <a:xfrm>
            <a:off x="755650" y="692150"/>
            <a:ext cx="6696075" cy="4217988"/>
          </a:xfrm>
          <a:prstGeom prst="rect">
            <a:avLst/>
          </a:prstGeom>
          <a:noFill/>
          <a:ln w="9525">
            <a:noFill/>
            <a:miter lim="800000"/>
            <a:headEnd/>
            <a:tailEnd/>
          </a:ln>
        </p:spPr>
        <p:txBody>
          <a:bodyPr>
            <a:spAutoFit/>
          </a:bodyPr>
          <a:lstStyle/>
          <a:p>
            <a:r>
              <a:rPr lang="nl-NL" altLang="nl-NL" sz="3200">
                <a:solidFill>
                  <a:srgbClr val="000080"/>
                </a:solidFill>
              </a:rPr>
              <a:t>Algemene doelen</a:t>
            </a:r>
            <a:br>
              <a:rPr lang="nl-NL" altLang="nl-NL" sz="3200">
                <a:solidFill>
                  <a:srgbClr val="000080"/>
                </a:solidFill>
              </a:rPr>
            </a:br>
            <a:r>
              <a:rPr lang="nl-NL" altLang="nl-NL" sz="3200">
                <a:solidFill>
                  <a:srgbClr val="000080"/>
                </a:solidFill>
              </a:rPr>
              <a:t/>
            </a:r>
            <a:br>
              <a:rPr lang="nl-NL" altLang="nl-NL" sz="3200">
                <a:solidFill>
                  <a:srgbClr val="000080"/>
                </a:solidFill>
              </a:rPr>
            </a:br>
            <a:r>
              <a:rPr lang="nl-NL" altLang="nl-NL" sz="2400" b="1">
                <a:solidFill>
                  <a:srgbClr val="00B0F0"/>
                </a:solidFill>
              </a:rPr>
              <a:t>Fysieke doelen:</a:t>
            </a:r>
            <a:br>
              <a:rPr lang="nl-NL" altLang="nl-NL" sz="2400" b="1">
                <a:solidFill>
                  <a:srgbClr val="00B0F0"/>
                </a:solidFill>
              </a:rPr>
            </a:br>
            <a:r>
              <a:rPr lang="nl-NL" altLang="nl-NL" sz="2400">
                <a:solidFill>
                  <a:srgbClr val="00B0F0"/>
                </a:solidFill>
              </a:rPr>
              <a:t>– Leren kennen van fysieke grenzen</a:t>
            </a:r>
            <a:br>
              <a:rPr lang="nl-NL" altLang="nl-NL" sz="2400">
                <a:solidFill>
                  <a:srgbClr val="00B0F0"/>
                </a:solidFill>
              </a:rPr>
            </a:br>
            <a:r>
              <a:rPr lang="nl-NL" altLang="nl-NL" sz="2400">
                <a:solidFill>
                  <a:srgbClr val="00B0F0"/>
                </a:solidFill>
              </a:rPr>
              <a:t>– Leren omgaan fysieke beperkingen</a:t>
            </a:r>
            <a:br>
              <a:rPr lang="nl-NL" altLang="nl-NL" sz="2400">
                <a:solidFill>
                  <a:srgbClr val="00B0F0"/>
                </a:solidFill>
              </a:rPr>
            </a:br>
            <a:r>
              <a:rPr lang="nl-NL" altLang="nl-NL" sz="2400">
                <a:solidFill>
                  <a:srgbClr val="00B0F0"/>
                </a:solidFill>
              </a:rPr>
              <a:t>– Optimaliseren van inspanningsvermogen</a:t>
            </a:r>
            <a:br>
              <a:rPr lang="nl-NL" altLang="nl-NL" sz="2400">
                <a:solidFill>
                  <a:srgbClr val="00B0F0"/>
                </a:solidFill>
              </a:rPr>
            </a:br>
            <a:r>
              <a:rPr lang="nl-NL" altLang="nl-NL" sz="2400">
                <a:solidFill>
                  <a:srgbClr val="00B0F0"/>
                </a:solidFill>
              </a:rPr>
              <a:t/>
            </a:r>
            <a:br>
              <a:rPr lang="nl-NL" altLang="nl-NL" sz="2400">
                <a:solidFill>
                  <a:srgbClr val="00B0F0"/>
                </a:solidFill>
              </a:rPr>
            </a:br>
            <a:r>
              <a:rPr lang="nl-NL" altLang="nl-NL" sz="2400">
                <a:solidFill>
                  <a:srgbClr val="00B0F0"/>
                </a:solidFill>
                <a:latin typeface="Franklin Gothic Heavy" pitchFamily="34" charset="0"/>
              </a:rPr>
              <a:t/>
            </a:r>
            <a:br>
              <a:rPr lang="nl-NL" altLang="nl-NL" sz="2400">
                <a:solidFill>
                  <a:srgbClr val="00B0F0"/>
                </a:solidFill>
                <a:latin typeface="Franklin Gothic Heavy" pitchFamily="34" charset="0"/>
              </a:rPr>
            </a:br>
            <a:r>
              <a:rPr lang="nl-NL" altLang="nl-NL">
                <a:solidFill>
                  <a:srgbClr val="00B0F0"/>
                </a:solidFill>
                <a:latin typeface="Franklin Gothic Heavy" pitchFamily="34" charset="0"/>
              </a:rPr>
              <a:t/>
            </a:r>
            <a:br>
              <a:rPr lang="nl-NL" altLang="nl-NL">
                <a:solidFill>
                  <a:srgbClr val="00B0F0"/>
                </a:solidFill>
                <a:latin typeface="Franklin Gothic Heavy" pitchFamily="34" charset="0"/>
              </a:rPr>
            </a:br>
            <a:r>
              <a:rPr lang="nl-NL" altLang="nl-NL">
                <a:solidFill>
                  <a:srgbClr val="00B0F0"/>
                </a:solidFill>
                <a:latin typeface="Franklin Gothic Heavy" pitchFamily="34" charset="0"/>
              </a:rPr>
              <a:t/>
            </a:r>
            <a:br>
              <a:rPr lang="nl-NL" altLang="nl-NL">
                <a:solidFill>
                  <a:srgbClr val="00B0F0"/>
                </a:solidFill>
                <a:latin typeface="Franklin Gothic Heavy" pitchFamily="34" charset="0"/>
              </a:rPr>
            </a:br>
            <a:r>
              <a:rPr lang="nl-NL" altLang="nl-NL" sz="900">
                <a:solidFill>
                  <a:srgbClr val="00B0F0"/>
                </a:solidFill>
                <a:latin typeface="Arial" charset="0"/>
              </a:rPr>
              <a:t>Bron: Multidisciplinaire Richtlijn Hartrevalidatie 2011/2012</a:t>
            </a:r>
            <a:br>
              <a:rPr lang="nl-NL" altLang="nl-NL" sz="900">
                <a:solidFill>
                  <a:srgbClr val="00B0F0"/>
                </a:solidFill>
                <a:latin typeface="Arial" charset="0"/>
              </a:rPr>
            </a:br>
            <a:endParaRPr lang="nl-NL"/>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hthoek 1"/>
          <p:cNvSpPr>
            <a:spLocks noChangeArrowheads="1"/>
          </p:cNvSpPr>
          <p:nvPr/>
        </p:nvSpPr>
        <p:spPr bwMode="auto">
          <a:xfrm>
            <a:off x="755650" y="836613"/>
            <a:ext cx="7704138" cy="3546475"/>
          </a:xfrm>
          <a:prstGeom prst="rect">
            <a:avLst/>
          </a:prstGeom>
          <a:noFill/>
          <a:ln w="9525">
            <a:noFill/>
            <a:miter lim="800000"/>
            <a:headEnd/>
            <a:tailEnd/>
          </a:ln>
        </p:spPr>
        <p:txBody>
          <a:bodyPr>
            <a:spAutoFit/>
          </a:bodyPr>
          <a:lstStyle/>
          <a:p>
            <a:r>
              <a:rPr lang="nl-NL" altLang="nl-NL" sz="3200">
                <a:solidFill>
                  <a:srgbClr val="000080"/>
                </a:solidFill>
              </a:rPr>
              <a:t>Psychische doelen:</a:t>
            </a:r>
            <a:br>
              <a:rPr lang="nl-NL" altLang="nl-NL" sz="3200">
                <a:solidFill>
                  <a:srgbClr val="000080"/>
                </a:solidFill>
              </a:rPr>
            </a:br>
            <a:r>
              <a:rPr lang="nl-NL" altLang="nl-NL" sz="2400">
                <a:solidFill>
                  <a:srgbClr val="00B0F0"/>
                </a:solidFill>
              </a:rPr>
              <a:t/>
            </a:r>
            <a:br>
              <a:rPr lang="nl-NL" altLang="nl-NL" sz="2400">
                <a:solidFill>
                  <a:srgbClr val="00B0F0"/>
                </a:solidFill>
              </a:rPr>
            </a:br>
            <a:r>
              <a:rPr lang="nl-NL" altLang="nl-NL" sz="2400">
                <a:solidFill>
                  <a:srgbClr val="00B0F0"/>
                </a:solidFill>
              </a:rPr>
              <a:t>– Overwinnen van angst om in te spannen</a:t>
            </a:r>
            <a:br>
              <a:rPr lang="nl-NL" altLang="nl-NL" sz="2400">
                <a:solidFill>
                  <a:srgbClr val="00B0F0"/>
                </a:solidFill>
              </a:rPr>
            </a:br>
            <a:r>
              <a:rPr lang="nl-NL" altLang="nl-NL" sz="2400">
                <a:solidFill>
                  <a:srgbClr val="00B0F0"/>
                </a:solidFill>
              </a:rPr>
              <a:t>– Herwinnen emotioneel evenwicht </a:t>
            </a:r>
            <a:br>
              <a:rPr lang="nl-NL" altLang="nl-NL" sz="2400">
                <a:solidFill>
                  <a:srgbClr val="00B0F0"/>
                </a:solidFill>
              </a:rPr>
            </a:br>
            <a:r>
              <a:rPr lang="nl-NL" altLang="nl-NL" sz="2400">
                <a:solidFill>
                  <a:srgbClr val="00B0F0"/>
                </a:solidFill>
              </a:rPr>
              <a:t>– Op een functionele manier omgaan met de hartziekte  </a:t>
            </a:r>
          </a:p>
          <a:p>
            <a:r>
              <a:rPr lang="nl-NL" altLang="nl-NL" sz="2400">
                <a:solidFill>
                  <a:srgbClr val="00B0F0"/>
                </a:solidFill>
              </a:rPr>
              <a:t>   (ontkenning, onderschatting, overschatting, overbezorgd)</a:t>
            </a:r>
            <a:br>
              <a:rPr lang="nl-NL" altLang="nl-NL" sz="2400">
                <a:solidFill>
                  <a:srgbClr val="00B0F0"/>
                </a:solidFill>
              </a:rPr>
            </a:br>
            <a:r>
              <a:rPr lang="nl-NL" altLang="nl-NL" sz="2400">
                <a:solidFill>
                  <a:srgbClr val="00B0F0"/>
                </a:solidFill>
              </a:rPr>
              <a:t/>
            </a:r>
            <a:br>
              <a:rPr lang="nl-NL" altLang="nl-NL" sz="2400">
                <a:solidFill>
                  <a:srgbClr val="00B0F0"/>
                </a:solidFill>
              </a:rPr>
            </a:br>
            <a:r>
              <a:rPr lang="nl-NL" altLang="nl-NL" sz="2400">
                <a:solidFill>
                  <a:srgbClr val="00B0F0"/>
                </a:solidFill>
                <a:latin typeface="Arial" charset="0"/>
              </a:rPr>
              <a:t/>
            </a:r>
            <a:br>
              <a:rPr lang="nl-NL" altLang="nl-NL" sz="2400">
                <a:solidFill>
                  <a:srgbClr val="00B0F0"/>
                </a:solidFill>
                <a:latin typeface="Arial" charset="0"/>
              </a:rPr>
            </a:br>
            <a:r>
              <a:rPr lang="nl-NL" altLang="nl-NL" sz="900">
                <a:solidFill>
                  <a:srgbClr val="00B0F0"/>
                </a:solidFill>
                <a:latin typeface="Arial" charset="0"/>
              </a:rPr>
              <a:t>Bron: Multidisciplinaire Richtlijn Hartrevalidatie 2011/2012</a:t>
            </a:r>
            <a:br>
              <a:rPr lang="nl-NL" altLang="nl-NL" sz="900">
                <a:solidFill>
                  <a:srgbClr val="00B0F0"/>
                </a:solidFill>
                <a:latin typeface="Arial" charset="0"/>
              </a:rPr>
            </a:br>
            <a:endParaRPr lang="nl-NL"/>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hthoek 1"/>
          <p:cNvSpPr>
            <a:spLocks noChangeArrowheads="1"/>
          </p:cNvSpPr>
          <p:nvPr/>
        </p:nvSpPr>
        <p:spPr bwMode="auto">
          <a:xfrm>
            <a:off x="539750" y="620713"/>
            <a:ext cx="8353425" cy="4641850"/>
          </a:xfrm>
          <a:prstGeom prst="rect">
            <a:avLst/>
          </a:prstGeom>
          <a:noFill/>
          <a:ln w="9525">
            <a:noFill/>
            <a:miter lim="800000"/>
            <a:headEnd/>
            <a:tailEnd/>
          </a:ln>
        </p:spPr>
        <p:txBody>
          <a:bodyPr>
            <a:spAutoFit/>
          </a:bodyPr>
          <a:lstStyle/>
          <a:p>
            <a:r>
              <a:rPr lang="nl-NL" altLang="nl-NL" sz="3200">
                <a:solidFill>
                  <a:srgbClr val="000080"/>
                </a:solidFill>
              </a:rPr>
              <a:t>Sociale doelen:</a:t>
            </a:r>
            <a:r>
              <a:rPr lang="nl-NL" altLang="nl-NL" sz="2400" b="1">
                <a:solidFill>
                  <a:srgbClr val="00B0F0"/>
                </a:solidFill>
              </a:rPr>
              <a:t/>
            </a:r>
            <a:br>
              <a:rPr lang="nl-NL" altLang="nl-NL" sz="2400" b="1">
                <a:solidFill>
                  <a:srgbClr val="00B0F0"/>
                </a:solidFill>
              </a:rPr>
            </a:br>
            <a:r>
              <a:rPr lang="nl-NL" altLang="nl-NL" sz="2400">
                <a:solidFill>
                  <a:srgbClr val="00B0F0"/>
                </a:solidFill>
              </a:rPr>
              <a:t/>
            </a:r>
            <a:br>
              <a:rPr lang="nl-NL" altLang="nl-NL" sz="2400">
                <a:solidFill>
                  <a:srgbClr val="00B0F0"/>
                </a:solidFill>
              </a:rPr>
            </a:br>
            <a:r>
              <a:rPr lang="nl-NL" altLang="nl-NL" sz="2400">
                <a:solidFill>
                  <a:srgbClr val="00B0F0"/>
                </a:solidFill>
              </a:rPr>
              <a:t>– Herwinnen van emotioneel evenwicht binnen relatie, gezin </a:t>
            </a:r>
          </a:p>
          <a:p>
            <a:r>
              <a:rPr lang="nl-NL" altLang="nl-NL" sz="2400">
                <a:solidFill>
                  <a:srgbClr val="00B0F0"/>
                </a:solidFill>
              </a:rPr>
              <a:t>   en/of sociale omgeving en werk</a:t>
            </a:r>
            <a:br>
              <a:rPr lang="nl-NL" altLang="nl-NL" sz="2400">
                <a:solidFill>
                  <a:srgbClr val="00B0F0"/>
                </a:solidFill>
              </a:rPr>
            </a:br>
            <a:r>
              <a:rPr lang="nl-NL" altLang="nl-NL" sz="2400">
                <a:solidFill>
                  <a:srgbClr val="00B0F0"/>
                </a:solidFill>
              </a:rPr>
              <a:t>– Optimale hervatting van de rol binnen relatie, gezin, sociale </a:t>
            </a:r>
          </a:p>
          <a:p>
            <a:r>
              <a:rPr lang="nl-NL" altLang="nl-NL" sz="2400">
                <a:solidFill>
                  <a:srgbClr val="00B0F0"/>
                </a:solidFill>
              </a:rPr>
              <a:t>   omgeving en/of werk</a:t>
            </a:r>
            <a:br>
              <a:rPr lang="nl-NL" altLang="nl-NL" sz="2400">
                <a:solidFill>
                  <a:srgbClr val="00B0F0"/>
                </a:solidFill>
              </a:rPr>
            </a:br>
            <a:r>
              <a:rPr lang="nl-NL" altLang="nl-NL" sz="2400">
                <a:solidFill>
                  <a:srgbClr val="00B0F0"/>
                </a:solidFill>
              </a:rPr>
              <a:t>– Optimale hervatting vrijetijdsbesteding</a:t>
            </a:r>
            <a:br>
              <a:rPr lang="nl-NL" altLang="nl-NL" sz="2400">
                <a:solidFill>
                  <a:srgbClr val="00B0F0"/>
                </a:solidFill>
              </a:rPr>
            </a:br>
            <a:r>
              <a:rPr lang="nl-NL" altLang="nl-NL" sz="2400">
                <a:solidFill>
                  <a:srgbClr val="00B0F0"/>
                </a:solidFill>
              </a:rPr>
              <a:t>– Herwinnen emotionele evenwicht door mantelzorger en </a:t>
            </a:r>
          </a:p>
          <a:p>
            <a:r>
              <a:rPr lang="nl-NL" altLang="nl-NL" sz="2400">
                <a:solidFill>
                  <a:srgbClr val="00B0F0"/>
                </a:solidFill>
              </a:rPr>
              <a:t>   voorkomen negatieve effecten op de gezondheid van de patiënt</a:t>
            </a:r>
          </a:p>
          <a:p>
            <a:endParaRPr lang="nl-NL" altLang="nl-NL" sz="2400">
              <a:solidFill>
                <a:srgbClr val="00B0F0"/>
              </a:solidFill>
            </a:endParaRPr>
          </a:p>
          <a:p>
            <a:r>
              <a:rPr lang="nl-NL" altLang="nl-NL" sz="2400">
                <a:solidFill>
                  <a:srgbClr val="00B0F0"/>
                </a:solidFill>
              </a:rPr>
              <a:t/>
            </a:r>
            <a:br>
              <a:rPr lang="nl-NL" altLang="nl-NL" sz="2400">
                <a:solidFill>
                  <a:srgbClr val="00B0F0"/>
                </a:solidFill>
              </a:rPr>
            </a:br>
            <a:r>
              <a:rPr lang="nl-NL" altLang="nl-NL">
                <a:solidFill>
                  <a:srgbClr val="00B0F0"/>
                </a:solidFill>
              </a:rPr>
              <a:t/>
            </a:r>
            <a:br>
              <a:rPr lang="nl-NL" altLang="nl-NL">
                <a:solidFill>
                  <a:srgbClr val="00B0F0"/>
                </a:solidFill>
              </a:rPr>
            </a:br>
            <a:r>
              <a:rPr lang="nl-NL" altLang="nl-NL" sz="900">
                <a:solidFill>
                  <a:srgbClr val="00B0F0"/>
                </a:solidFill>
                <a:latin typeface="Arial" charset="0"/>
              </a:rPr>
              <a:t>Bron: Multidisciplinaire Richtlijn Hartrevalidatie 2011/2012</a:t>
            </a:r>
            <a:endParaRPr lang="nl-NL"/>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hthoek 1"/>
          <p:cNvSpPr>
            <a:spLocks noChangeArrowheads="1"/>
          </p:cNvSpPr>
          <p:nvPr/>
        </p:nvSpPr>
        <p:spPr bwMode="auto">
          <a:xfrm>
            <a:off x="395288" y="549275"/>
            <a:ext cx="8569325" cy="4492625"/>
          </a:xfrm>
          <a:prstGeom prst="rect">
            <a:avLst/>
          </a:prstGeom>
          <a:noFill/>
          <a:ln w="9525">
            <a:noFill/>
            <a:miter lim="800000"/>
            <a:headEnd/>
            <a:tailEnd/>
          </a:ln>
        </p:spPr>
        <p:txBody>
          <a:bodyPr>
            <a:spAutoFit/>
          </a:bodyPr>
          <a:lstStyle/>
          <a:p>
            <a:r>
              <a:rPr lang="nl-NL" altLang="nl-NL" sz="3200">
                <a:solidFill>
                  <a:srgbClr val="000080"/>
                </a:solidFill>
              </a:rPr>
              <a:t>Doelen met betrekking tot het beïnvloeden </a:t>
            </a:r>
            <a:br>
              <a:rPr lang="nl-NL" altLang="nl-NL" sz="3200">
                <a:solidFill>
                  <a:srgbClr val="000080"/>
                </a:solidFill>
              </a:rPr>
            </a:br>
            <a:r>
              <a:rPr lang="nl-NL" altLang="nl-NL" sz="3200">
                <a:solidFill>
                  <a:srgbClr val="000080"/>
                </a:solidFill>
              </a:rPr>
              <a:t>van risicofactoren:</a:t>
            </a:r>
            <a:br>
              <a:rPr lang="nl-NL" altLang="nl-NL" sz="3200">
                <a:solidFill>
                  <a:srgbClr val="000080"/>
                </a:solidFill>
              </a:rPr>
            </a:br>
            <a:r>
              <a:rPr lang="nl-NL" altLang="nl-NL" sz="2400">
                <a:solidFill>
                  <a:srgbClr val="00B0F0"/>
                </a:solidFill>
              </a:rPr>
              <a:t/>
            </a:r>
            <a:br>
              <a:rPr lang="nl-NL" altLang="nl-NL" sz="2400">
                <a:solidFill>
                  <a:srgbClr val="00B0F0"/>
                </a:solidFill>
              </a:rPr>
            </a:br>
            <a:r>
              <a:rPr lang="nl-NL" altLang="nl-NL" sz="2400">
                <a:solidFill>
                  <a:srgbClr val="00B0F0"/>
                </a:solidFill>
              </a:rPr>
              <a:t>– Bekendheid met de aard van de ziekte en de risicofactoren</a:t>
            </a:r>
            <a:br>
              <a:rPr lang="nl-NL" altLang="nl-NL" sz="2400">
                <a:solidFill>
                  <a:srgbClr val="00B0F0"/>
                </a:solidFill>
              </a:rPr>
            </a:br>
            <a:r>
              <a:rPr lang="nl-NL" altLang="nl-NL" sz="2400">
                <a:solidFill>
                  <a:srgbClr val="00B0F0"/>
                </a:solidFill>
              </a:rPr>
              <a:t>– Stoppen met roken</a:t>
            </a:r>
            <a:br>
              <a:rPr lang="nl-NL" altLang="nl-NL" sz="2400">
                <a:solidFill>
                  <a:srgbClr val="00B0F0"/>
                </a:solidFill>
              </a:rPr>
            </a:br>
            <a:r>
              <a:rPr lang="nl-NL" altLang="nl-NL" sz="2400">
                <a:solidFill>
                  <a:srgbClr val="00B0F0"/>
                </a:solidFill>
              </a:rPr>
              <a:t>– Ontwikkelen en onderhouden van een lichamelijke actieve </a:t>
            </a:r>
          </a:p>
          <a:p>
            <a:r>
              <a:rPr lang="nl-NL" altLang="nl-NL" sz="2400">
                <a:solidFill>
                  <a:srgbClr val="00B0F0"/>
                </a:solidFill>
              </a:rPr>
              <a:t>   leefstijl</a:t>
            </a:r>
            <a:br>
              <a:rPr lang="nl-NL" altLang="nl-NL" sz="2400">
                <a:solidFill>
                  <a:srgbClr val="00B0F0"/>
                </a:solidFill>
              </a:rPr>
            </a:br>
            <a:r>
              <a:rPr lang="nl-NL" altLang="nl-NL" sz="2400">
                <a:solidFill>
                  <a:srgbClr val="00B0F0"/>
                </a:solidFill>
              </a:rPr>
              <a:t>– Ontwikkelen van een gezond voedingspatroon</a:t>
            </a:r>
          </a:p>
          <a:p>
            <a:endParaRPr lang="nl-NL" altLang="nl-NL">
              <a:solidFill>
                <a:srgbClr val="00B0F0"/>
              </a:solidFill>
            </a:endParaRPr>
          </a:p>
          <a:p>
            <a:endParaRPr lang="nl-NL" altLang="nl-NL">
              <a:solidFill>
                <a:srgbClr val="00B0F0"/>
              </a:solidFill>
            </a:endParaRPr>
          </a:p>
          <a:p>
            <a:r>
              <a:rPr lang="nl-NL" altLang="nl-NL" sz="900">
                <a:solidFill>
                  <a:srgbClr val="00B0F0"/>
                </a:solidFill>
                <a:latin typeface="Arial" charset="0"/>
              </a:rPr>
              <a:t>Bron: Multidisciplinaire Richtlijn Hartrevalidatie 2011/2012</a:t>
            </a:r>
            <a:endParaRPr lang="nl-NL" sz="900"/>
          </a:p>
          <a:p>
            <a:r>
              <a:rPr lang="nl-NL" altLang="nl-NL">
                <a:solidFill>
                  <a:srgbClr val="000099"/>
                </a:solidFill>
              </a:rPr>
              <a:t/>
            </a:r>
            <a:br>
              <a:rPr lang="nl-NL" altLang="nl-NL">
                <a:solidFill>
                  <a:srgbClr val="000099"/>
                </a:solidFill>
              </a:rPr>
            </a:br>
            <a:endParaRPr lang="nl-NL"/>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hthoek 1"/>
          <p:cNvSpPr>
            <a:spLocks noChangeArrowheads="1"/>
          </p:cNvSpPr>
          <p:nvPr/>
        </p:nvSpPr>
        <p:spPr bwMode="auto">
          <a:xfrm>
            <a:off x="395288" y="404813"/>
            <a:ext cx="8497887" cy="4516437"/>
          </a:xfrm>
          <a:prstGeom prst="rect">
            <a:avLst/>
          </a:prstGeom>
          <a:noFill/>
          <a:ln w="9525">
            <a:noFill/>
            <a:miter lim="800000"/>
            <a:headEnd/>
            <a:tailEnd/>
          </a:ln>
        </p:spPr>
        <p:txBody>
          <a:bodyPr>
            <a:spAutoFit/>
          </a:bodyPr>
          <a:lstStyle/>
          <a:p>
            <a:r>
              <a:rPr lang="nl-NL" altLang="nl-NL" sz="2800">
                <a:solidFill>
                  <a:srgbClr val="000080"/>
                </a:solidFill>
              </a:rPr>
              <a:t>PEP</a:t>
            </a:r>
            <a:r>
              <a:rPr lang="nl-NL" altLang="nl-NL" sz="2800"/>
              <a:t/>
            </a:r>
            <a:br>
              <a:rPr lang="nl-NL" altLang="nl-NL" sz="2800"/>
            </a:br>
            <a:r>
              <a:rPr lang="nl-NL" altLang="nl-NL" sz="2800"/>
              <a:t/>
            </a:r>
            <a:br>
              <a:rPr lang="nl-NL" altLang="nl-NL" sz="2800"/>
            </a:br>
            <a:r>
              <a:rPr lang="nl-NL" altLang="nl-NL">
                <a:solidFill>
                  <a:srgbClr val="00B0F0"/>
                </a:solidFill>
              </a:rPr>
              <a:t>De module is gebaseerd op cognitieve gedragstherapeutische principes en wordt (per patiënt) toegespitst op de BRAVO thema’s</a:t>
            </a:r>
            <a:br>
              <a:rPr lang="nl-NL" altLang="nl-NL">
                <a:solidFill>
                  <a:srgbClr val="00B0F0"/>
                </a:solidFill>
              </a:rPr>
            </a:br>
            <a:r>
              <a:rPr lang="nl-NL" altLang="nl-NL">
                <a:solidFill>
                  <a:srgbClr val="00B0F0"/>
                </a:solidFill>
              </a:rPr>
              <a:t>(bewegen, roken, afvallen, alcoholgebruik, voeding, stress management), alsook op omgaan met angst- en depressieve klachten).</a:t>
            </a:r>
            <a:br>
              <a:rPr lang="nl-NL" altLang="nl-NL">
                <a:solidFill>
                  <a:srgbClr val="00B0F0"/>
                </a:solidFill>
              </a:rPr>
            </a:br>
            <a:r>
              <a:rPr lang="nl-NL" altLang="nl-NL">
                <a:solidFill>
                  <a:srgbClr val="00B0F0"/>
                </a:solidFill>
              </a:rPr>
              <a:t/>
            </a:r>
            <a:br>
              <a:rPr lang="nl-NL" altLang="nl-NL">
                <a:solidFill>
                  <a:srgbClr val="00B0F0"/>
                </a:solidFill>
              </a:rPr>
            </a:br>
            <a:r>
              <a:rPr lang="nl-NL" altLang="nl-NL">
                <a:solidFill>
                  <a:srgbClr val="00B0F0"/>
                </a:solidFill>
              </a:rPr>
              <a:t>Gedrag- / leefstijlverandering op groep</a:t>
            </a:r>
            <a:br>
              <a:rPr lang="nl-NL" altLang="nl-NL">
                <a:solidFill>
                  <a:srgbClr val="00B0F0"/>
                </a:solidFill>
              </a:rPr>
            </a:br>
            <a:r>
              <a:rPr lang="nl-NL" altLang="nl-NL">
                <a:solidFill>
                  <a:srgbClr val="00B0F0"/>
                </a:solidFill>
              </a:rPr>
              <a:t>Er wordt hierbij uitgegaan van 4-6 groepsessies van 2 uur + een individuele intake (gericht op o.a. motivatie, behoefte, (self)efficacy) en gebruikmakend van bijv. motivational interviewing). </a:t>
            </a:r>
            <a:br>
              <a:rPr lang="nl-NL" altLang="nl-NL">
                <a:solidFill>
                  <a:srgbClr val="00B0F0"/>
                </a:solidFill>
              </a:rPr>
            </a:br>
            <a:r>
              <a:rPr lang="nl-NL" altLang="nl-NL">
                <a:solidFill>
                  <a:srgbClr val="00B0F0"/>
                </a:solidFill>
              </a:rPr>
              <a:t/>
            </a:r>
            <a:br>
              <a:rPr lang="nl-NL" altLang="nl-NL">
                <a:solidFill>
                  <a:srgbClr val="00B0F0"/>
                </a:solidFill>
              </a:rPr>
            </a:br>
            <a:r>
              <a:rPr lang="nl-NL" altLang="nl-NL">
                <a:solidFill>
                  <a:srgbClr val="00B0F0"/>
                </a:solidFill>
              </a:rPr>
              <a:t>Individueel = individuele interventies m.b.t. BRAVO, psyche, sociaal, werkhervatting. </a:t>
            </a:r>
            <a:br>
              <a:rPr lang="nl-NL" altLang="nl-NL">
                <a:solidFill>
                  <a:srgbClr val="00B0F0"/>
                </a:solidFill>
              </a:rPr>
            </a:br>
            <a:r>
              <a:rPr lang="nl-NL" altLang="nl-NL">
                <a:solidFill>
                  <a:srgbClr val="00B0F0"/>
                </a:solidFill>
              </a:rPr>
              <a:t/>
            </a:r>
            <a:br>
              <a:rPr lang="nl-NL" altLang="nl-NL">
                <a:solidFill>
                  <a:srgbClr val="00B0F0"/>
                </a:solidFill>
              </a:rPr>
            </a:br>
            <a:endParaRPr lang="nl-NL"/>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3"/>
          <p:cNvPicPr>
            <a:picLocks noChangeAspect="1" noChangeArrowheads="1"/>
          </p:cNvPicPr>
          <p:nvPr/>
        </p:nvPicPr>
        <p:blipFill>
          <a:blip r:embed="rId3"/>
          <a:srcRect/>
          <a:stretch>
            <a:fillRect/>
          </a:stretch>
        </p:blipFill>
        <p:spPr bwMode="auto">
          <a:xfrm>
            <a:off x="1614488" y="1255713"/>
            <a:ext cx="5876925" cy="4008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hthoek 1"/>
          <p:cNvSpPr>
            <a:spLocks noChangeArrowheads="1"/>
          </p:cNvSpPr>
          <p:nvPr/>
        </p:nvSpPr>
        <p:spPr bwMode="auto">
          <a:xfrm>
            <a:off x="900113" y="549275"/>
            <a:ext cx="4662487" cy="579438"/>
          </a:xfrm>
          <a:prstGeom prst="rect">
            <a:avLst/>
          </a:prstGeom>
          <a:noFill/>
          <a:ln w="9525">
            <a:noFill/>
            <a:miter lim="800000"/>
            <a:headEnd/>
            <a:tailEnd/>
          </a:ln>
        </p:spPr>
        <p:txBody>
          <a:bodyPr>
            <a:spAutoFit/>
          </a:bodyPr>
          <a:lstStyle/>
          <a:p>
            <a:r>
              <a:rPr lang="nl-NL" sz="3200">
                <a:solidFill>
                  <a:srgbClr val="000080"/>
                </a:solidFill>
              </a:rPr>
              <a:t>Stoppen met roken</a:t>
            </a:r>
          </a:p>
        </p:txBody>
      </p:sp>
      <p:pic>
        <p:nvPicPr>
          <p:cNvPr id="40962" name="Afbeelding 2"/>
          <p:cNvPicPr>
            <a:picLocks noChangeAspect="1"/>
          </p:cNvPicPr>
          <p:nvPr/>
        </p:nvPicPr>
        <p:blipFill>
          <a:blip r:embed="rId2"/>
          <a:srcRect/>
          <a:stretch>
            <a:fillRect/>
          </a:stretch>
        </p:blipFill>
        <p:spPr bwMode="auto">
          <a:xfrm>
            <a:off x="966788" y="2176463"/>
            <a:ext cx="3513137" cy="2951162"/>
          </a:xfrm>
          <a:prstGeom prst="rect">
            <a:avLst/>
          </a:prstGeom>
          <a:noFill/>
          <a:ln w="9525">
            <a:noFill/>
            <a:miter lim="800000"/>
            <a:headEnd/>
            <a:tailEnd/>
          </a:ln>
        </p:spPr>
      </p:pic>
      <p:pic>
        <p:nvPicPr>
          <p:cNvPr id="40963" name="Afbeelding 3"/>
          <p:cNvPicPr>
            <a:picLocks noChangeAspect="1"/>
          </p:cNvPicPr>
          <p:nvPr/>
        </p:nvPicPr>
        <p:blipFill>
          <a:blip r:embed="rId3"/>
          <a:srcRect/>
          <a:stretch>
            <a:fillRect/>
          </a:stretch>
        </p:blipFill>
        <p:spPr bwMode="auto">
          <a:xfrm>
            <a:off x="5148263" y="2436813"/>
            <a:ext cx="2808287" cy="2389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hthoek 1"/>
          <p:cNvSpPr>
            <a:spLocks noChangeArrowheads="1"/>
          </p:cNvSpPr>
          <p:nvPr/>
        </p:nvSpPr>
        <p:spPr bwMode="auto">
          <a:xfrm>
            <a:off x="755650" y="404813"/>
            <a:ext cx="5138738" cy="579437"/>
          </a:xfrm>
          <a:prstGeom prst="rect">
            <a:avLst/>
          </a:prstGeom>
          <a:noFill/>
          <a:ln w="9525">
            <a:noFill/>
            <a:miter lim="800000"/>
            <a:headEnd/>
            <a:tailEnd/>
          </a:ln>
        </p:spPr>
        <p:txBody>
          <a:bodyPr>
            <a:spAutoFit/>
          </a:bodyPr>
          <a:lstStyle/>
          <a:p>
            <a:r>
              <a:rPr lang="nl-NL" altLang="nl-NL" sz="3200">
                <a:solidFill>
                  <a:srgbClr val="000080"/>
                </a:solidFill>
              </a:rPr>
              <a:t>Norm gezond bewegen</a:t>
            </a:r>
            <a:endParaRPr lang="nl-NL" sz="3200">
              <a:solidFill>
                <a:srgbClr val="000080"/>
              </a:solidFill>
            </a:endParaRPr>
          </a:p>
        </p:txBody>
      </p:sp>
      <p:pic>
        <p:nvPicPr>
          <p:cNvPr id="41986" name="Picture 2"/>
          <p:cNvPicPr>
            <a:picLocks noChangeAspect="1" noChangeArrowheads="1"/>
          </p:cNvPicPr>
          <p:nvPr/>
        </p:nvPicPr>
        <p:blipFill>
          <a:blip r:embed="rId2"/>
          <a:srcRect/>
          <a:stretch>
            <a:fillRect/>
          </a:stretch>
        </p:blipFill>
        <p:spPr bwMode="auto">
          <a:xfrm>
            <a:off x="827088" y="1412875"/>
            <a:ext cx="6480175" cy="1604963"/>
          </a:xfrm>
          <a:prstGeom prst="rect">
            <a:avLst/>
          </a:prstGeom>
          <a:noFill/>
          <a:ln w="9525">
            <a:noFill/>
            <a:miter lim="800000"/>
            <a:headEnd/>
            <a:tailEnd/>
          </a:ln>
        </p:spPr>
      </p:pic>
      <p:pic>
        <p:nvPicPr>
          <p:cNvPr id="41987" name="Picture 1"/>
          <p:cNvPicPr>
            <a:picLocks noChangeAspect="1" noChangeArrowheads="1"/>
          </p:cNvPicPr>
          <p:nvPr/>
        </p:nvPicPr>
        <p:blipFill>
          <a:blip r:embed="rId3"/>
          <a:srcRect/>
          <a:stretch>
            <a:fillRect/>
          </a:stretch>
        </p:blipFill>
        <p:spPr bwMode="auto">
          <a:xfrm>
            <a:off x="4643438" y="3429000"/>
            <a:ext cx="2857500" cy="2324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WALKINGTHEDOG"/>
          <p:cNvPicPr>
            <a:picLocks noChangeAspect="1" noChangeArrowheads="1"/>
          </p:cNvPicPr>
          <p:nvPr/>
        </p:nvPicPr>
        <p:blipFill>
          <a:blip r:embed="rId2"/>
          <a:srcRect/>
          <a:stretch>
            <a:fillRect/>
          </a:stretch>
        </p:blipFill>
        <p:spPr bwMode="auto">
          <a:xfrm>
            <a:off x="1476375" y="765175"/>
            <a:ext cx="6048375" cy="4535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Afbeelding 1"/>
          <p:cNvPicPr>
            <a:picLocks noChangeAspect="1"/>
          </p:cNvPicPr>
          <p:nvPr/>
        </p:nvPicPr>
        <p:blipFill>
          <a:blip r:embed="rId2"/>
          <a:srcRect/>
          <a:stretch>
            <a:fillRect/>
          </a:stretch>
        </p:blipFill>
        <p:spPr bwMode="auto">
          <a:xfrm>
            <a:off x="1619250" y="2139950"/>
            <a:ext cx="5297488" cy="2065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hthoek 1"/>
          <p:cNvSpPr>
            <a:spLocks noChangeArrowheads="1"/>
          </p:cNvSpPr>
          <p:nvPr/>
        </p:nvSpPr>
        <p:spPr bwMode="auto">
          <a:xfrm>
            <a:off x="684213" y="333375"/>
            <a:ext cx="4678362" cy="579438"/>
          </a:xfrm>
          <a:prstGeom prst="rect">
            <a:avLst/>
          </a:prstGeom>
          <a:noFill/>
          <a:ln w="9525">
            <a:noFill/>
            <a:miter lim="800000"/>
            <a:headEnd/>
            <a:tailEnd/>
          </a:ln>
        </p:spPr>
        <p:txBody>
          <a:bodyPr>
            <a:spAutoFit/>
          </a:bodyPr>
          <a:lstStyle/>
          <a:p>
            <a:r>
              <a:rPr lang="nl-NL" sz="3200">
                <a:solidFill>
                  <a:srgbClr val="000080"/>
                </a:solidFill>
              </a:rPr>
              <a:t>Bloeddruk</a:t>
            </a:r>
          </a:p>
        </p:txBody>
      </p:sp>
      <p:pic>
        <p:nvPicPr>
          <p:cNvPr id="45058" name="Picture 2"/>
          <p:cNvPicPr>
            <a:picLocks noChangeAspect="1" noChangeArrowheads="1"/>
          </p:cNvPicPr>
          <p:nvPr/>
        </p:nvPicPr>
        <p:blipFill>
          <a:blip r:embed="rId2"/>
          <a:srcRect/>
          <a:stretch>
            <a:fillRect/>
          </a:stretch>
        </p:blipFill>
        <p:spPr bwMode="auto">
          <a:xfrm>
            <a:off x="684213" y="1268413"/>
            <a:ext cx="4435475" cy="3529012"/>
          </a:xfrm>
          <a:prstGeom prst="rect">
            <a:avLst/>
          </a:prstGeom>
          <a:noFill/>
          <a:ln w="9525">
            <a:noFill/>
            <a:miter lim="800000"/>
            <a:headEnd/>
            <a:tailEnd/>
          </a:ln>
        </p:spPr>
      </p:pic>
      <p:pic>
        <p:nvPicPr>
          <p:cNvPr id="45059" name="Picture 1"/>
          <p:cNvPicPr>
            <a:picLocks noChangeAspect="1" noChangeArrowheads="1"/>
          </p:cNvPicPr>
          <p:nvPr/>
        </p:nvPicPr>
        <p:blipFill>
          <a:blip r:embed="rId3"/>
          <a:srcRect/>
          <a:stretch>
            <a:fillRect/>
          </a:stretch>
        </p:blipFill>
        <p:spPr bwMode="auto">
          <a:xfrm>
            <a:off x="5651500" y="2997200"/>
            <a:ext cx="2160588" cy="2254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hthoek 1"/>
          <p:cNvSpPr>
            <a:spLocks noChangeArrowheads="1"/>
          </p:cNvSpPr>
          <p:nvPr/>
        </p:nvSpPr>
        <p:spPr bwMode="auto">
          <a:xfrm>
            <a:off x="684213" y="404813"/>
            <a:ext cx="6173787" cy="1066800"/>
          </a:xfrm>
          <a:prstGeom prst="rect">
            <a:avLst/>
          </a:prstGeom>
          <a:noFill/>
          <a:ln w="9525">
            <a:noFill/>
            <a:miter lim="800000"/>
            <a:headEnd/>
            <a:tailEnd/>
          </a:ln>
        </p:spPr>
        <p:txBody>
          <a:bodyPr>
            <a:spAutoFit/>
          </a:bodyPr>
          <a:lstStyle/>
          <a:p>
            <a:r>
              <a:rPr lang="nl-NL" altLang="nl-NL" sz="3200">
                <a:solidFill>
                  <a:srgbClr val="000080"/>
                </a:solidFill>
              </a:rPr>
              <a:t>Cholesterol-streefwaarde</a:t>
            </a:r>
            <a:br>
              <a:rPr lang="nl-NL" altLang="nl-NL" sz="3200">
                <a:solidFill>
                  <a:srgbClr val="000080"/>
                </a:solidFill>
              </a:rPr>
            </a:br>
            <a:endParaRPr lang="nl-NL" sz="3200">
              <a:solidFill>
                <a:srgbClr val="000080"/>
              </a:solidFill>
            </a:endParaRPr>
          </a:p>
        </p:txBody>
      </p:sp>
      <p:sp>
        <p:nvSpPr>
          <p:cNvPr id="46082" name="Rechthoek 2"/>
          <p:cNvSpPr>
            <a:spLocks noChangeArrowheads="1"/>
          </p:cNvSpPr>
          <p:nvPr/>
        </p:nvSpPr>
        <p:spPr bwMode="auto">
          <a:xfrm>
            <a:off x="684213" y="1700213"/>
            <a:ext cx="6551612" cy="1800225"/>
          </a:xfrm>
          <a:prstGeom prst="rect">
            <a:avLst/>
          </a:prstGeom>
          <a:noFill/>
          <a:ln w="9525">
            <a:noFill/>
            <a:miter lim="800000"/>
            <a:headEnd/>
            <a:tailEnd/>
          </a:ln>
        </p:spPr>
        <p:txBody>
          <a:bodyPr>
            <a:spAutoFit/>
          </a:bodyPr>
          <a:lstStyle/>
          <a:p>
            <a:pPr defTabSz="449263">
              <a:buClr>
                <a:srgbClr val="000000"/>
              </a:buClr>
              <a:buSzPct val="100000"/>
            </a:pPr>
            <a:r>
              <a:rPr lang="en-GB" altLang="nl-NL" sz="2800">
                <a:solidFill>
                  <a:srgbClr val="000080"/>
                </a:solidFill>
                <a:cs typeface="Times New Roman" pitchFamily="18" charset="0"/>
              </a:rPr>
              <a:t>Totaal cholesterol &lt; 4,5 mmol/l</a:t>
            </a:r>
          </a:p>
          <a:p>
            <a:pPr defTabSz="449263" eaLnBrk="0" hangingPunct="0"/>
            <a:r>
              <a:rPr lang="en-GB" altLang="nl-NL" sz="2800">
                <a:solidFill>
                  <a:srgbClr val="000080"/>
                </a:solidFill>
                <a:cs typeface="Times New Roman" pitchFamily="18" charset="0"/>
              </a:rPr>
              <a:t>HDL-cholesterol &gt; 1,1 mmol/l</a:t>
            </a:r>
          </a:p>
          <a:p>
            <a:pPr defTabSz="449263" eaLnBrk="0" hangingPunct="0"/>
            <a:r>
              <a:rPr lang="en-GB" altLang="nl-NL" sz="2800">
                <a:solidFill>
                  <a:srgbClr val="000080"/>
                </a:solidFill>
                <a:cs typeface="Times New Roman" pitchFamily="18" charset="0"/>
              </a:rPr>
              <a:t>LDL-cholesterol &lt; 1,8  mmol/l</a:t>
            </a:r>
          </a:p>
          <a:p>
            <a:pPr defTabSz="449263" eaLnBrk="0" hangingPunct="0"/>
            <a:r>
              <a:rPr lang="en-GB" altLang="nl-NL" sz="2800">
                <a:solidFill>
                  <a:srgbClr val="000080"/>
                </a:solidFill>
                <a:cs typeface="Times New Roman" pitchFamily="18" charset="0"/>
              </a:rPr>
              <a:t>Triglyceriden &lt; 2,0 mmol/l </a:t>
            </a:r>
          </a:p>
        </p:txBody>
      </p:sp>
      <p:pic>
        <p:nvPicPr>
          <p:cNvPr id="46083" name="Picture 1"/>
          <p:cNvPicPr>
            <a:picLocks noChangeAspect="1" noChangeArrowheads="1"/>
          </p:cNvPicPr>
          <p:nvPr/>
        </p:nvPicPr>
        <p:blipFill>
          <a:blip r:embed="rId2"/>
          <a:srcRect/>
          <a:stretch>
            <a:fillRect/>
          </a:stretch>
        </p:blipFill>
        <p:spPr bwMode="auto">
          <a:xfrm>
            <a:off x="5219700" y="3198813"/>
            <a:ext cx="3240088" cy="199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p:cNvPicPr>
            <a:picLocks noChangeAspect="1" noChangeArrowheads="1"/>
          </p:cNvPicPr>
          <p:nvPr/>
        </p:nvPicPr>
        <p:blipFill>
          <a:blip r:embed="rId2"/>
          <a:srcRect/>
          <a:stretch>
            <a:fillRect/>
          </a:stretch>
        </p:blipFill>
        <p:spPr bwMode="auto">
          <a:xfrm>
            <a:off x="1403350" y="949325"/>
            <a:ext cx="5664200" cy="4422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hthoek 1"/>
          <p:cNvSpPr>
            <a:spLocks noChangeArrowheads="1"/>
          </p:cNvSpPr>
          <p:nvPr/>
        </p:nvSpPr>
        <p:spPr bwMode="auto">
          <a:xfrm>
            <a:off x="900113" y="765175"/>
            <a:ext cx="5957887" cy="944563"/>
          </a:xfrm>
          <a:prstGeom prst="rect">
            <a:avLst/>
          </a:prstGeom>
          <a:noFill/>
          <a:ln w="9525">
            <a:noFill/>
            <a:miter lim="800000"/>
            <a:headEnd/>
            <a:tailEnd/>
          </a:ln>
        </p:spPr>
        <p:txBody>
          <a:bodyPr>
            <a:spAutoFit/>
          </a:bodyPr>
          <a:lstStyle/>
          <a:p>
            <a:r>
              <a:rPr lang="nl-NL" altLang="nl-NL" sz="3200">
                <a:solidFill>
                  <a:srgbClr val="000080"/>
                </a:solidFill>
              </a:rPr>
              <a:t>Gedragsverandering: </a:t>
            </a:r>
            <a:br>
              <a:rPr lang="nl-NL" altLang="nl-NL" sz="3200">
                <a:solidFill>
                  <a:srgbClr val="000080"/>
                </a:solidFill>
              </a:rPr>
            </a:br>
            <a:r>
              <a:rPr lang="nl-NL" altLang="nl-NL" sz="2400">
                <a:solidFill>
                  <a:srgbClr val="000080"/>
                </a:solidFill>
              </a:rPr>
              <a:t>“Gezonde Leefstijl”</a:t>
            </a:r>
            <a:r>
              <a:rPr lang="nl-NL" altLang="nl-NL" sz="2400"/>
              <a:t> </a:t>
            </a:r>
            <a:endParaRPr lang="nl-NL" sz="2400"/>
          </a:p>
        </p:txBody>
      </p:sp>
      <p:pic>
        <p:nvPicPr>
          <p:cNvPr id="48130" name="Picture 3"/>
          <p:cNvPicPr>
            <a:picLocks noChangeAspect="1" noChangeArrowheads="1"/>
          </p:cNvPicPr>
          <p:nvPr/>
        </p:nvPicPr>
        <p:blipFill>
          <a:blip r:embed="rId2"/>
          <a:srcRect/>
          <a:stretch>
            <a:fillRect/>
          </a:stretch>
        </p:blipFill>
        <p:spPr bwMode="auto">
          <a:xfrm>
            <a:off x="250825" y="1916113"/>
            <a:ext cx="4518025" cy="3683000"/>
          </a:xfrm>
          <a:prstGeom prst="rect">
            <a:avLst/>
          </a:prstGeom>
          <a:noFill/>
          <a:ln w="9525">
            <a:noFill/>
            <a:miter lim="800000"/>
            <a:headEnd/>
            <a:tailEnd/>
          </a:ln>
        </p:spPr>
      </p:pic>
      <p:pic>
        <p:nvPicPr>
          <p:cNvPr id="48131" name="Picture 2"/>
          <p:cNvPicPr>
            <a:picLocks noChangeAspect="1" noChangeArrowheads="1"/>
          </p:cNvPicPr>
          <p:nvPr/>
        </p:nvPicPr>
        <p:blipFill>
          <a:blip r:embed="rId3"/>
          <a:srcRect/>
          <a:stretch>
            <a:fillRect/>
          </a:stretch>
        </p:blipFill>
        <p:spPr bwMode="auto">
          <a:xfrm>
            <a:off x="4687888" y="1412875"/>
            <a:ext cx="4456112" cy="4303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hthoek 1"/>
          <p:cNvSpPr>
            <a:spLocks noChangeArrowheads="1"/>
          </p:cNvSpPr>
          <p:nvPr/>
        </p:nvSpPr>
        <p:spPr bwMode="auto">
          <a:xfrm>
            <a:off x="755650" y="765175"/>
            <a:ext cx="6102350" cy="884238"/>
          </a:xfrm>
          <a:prstGeom prst="rect">
            <a:avLst/>
          </a:prstGeom>
          <a:noFill/>
          <a:ln w="9525">
            <a:noFill/>
            <a:miter lim="800000"/>
            <a:headEnd/>
            <a:tailEnd/>
          </a:ln>
        </p:spPr>
        <p:txBody>
          <a:bodyPr>
            <a:spAutoFit/>
          </a:bodyPr>
          <a:lstStyle/>
          <a:p>
            <a:r>
              <a:rPr lang="nl-NL" sz="2800">
                <a:solidFill>
                  <a:srgbClr val="000080"/>
                </a:solidFill>
              </a:rPr>
              <a:t>Miller &amp; Rollnick</a:t>
            </a:r>
            <a:r>
              <a:rPr lang="nl-NL" sz="2400" b="1"/>
              <a:t>  </a:t>
            </a:r>
            <a:r>
              <a:rPr lang="nl-NL" sz="2400"/>
              <a:t/>
            </a:r>
            <a:br>
              <a:rPr lang="nl-NL" sz="2400"/>
            </a:br>
            <a:endParaRPr lang="nl-NL" sz="2400"/>
          </a:p>
        </p:txBody>
      </p:sp>
      <p:pic>
        <p:nvPicPr>
          <p:cNvPr id="49154" name="Afbeelding 2"/>
          <p:cNvPicPr>
            <a:picLocks noChangeAspect="1"/>
          </p:cNvPicPr>
          <p:nvPr/>
        </p:nvPicPr>
        <p:blipFill>
          <a:blip r:embed="rId2"/>
          <a:srcRect/>
          <a:stretch>
            <a:fillRect/>
          </a:stretch>
        </p:blipFill>
        <p:spPr bwMode="auto">
          <a:xfrm>
            <a:off x="3492500" y="536575"/>
            <a:ext cx="1738313" cy="1287463"/>
          </a:xfrm>
          <a:prstGeom prst="rect">
            <a:avLst/>
          </a:prstGeom>
          <a:noFill/>
          <a:ln w="9525">
            <a:noFill/>
            <a:miter lim="800000"/>
            <a:headEnd/>
            <a:tailEnd/>
          </a:ln>
        </p:spPr>
      </p:pic>
      <p:pic>
        <p:nvPicPr>
          <p:cNvPr id="49155" name="Afbeelding 3"/>
          <p:cNvPicPr>
            <a:picLocks noChangeAspect="1"/>
          </p:cNvPicPr>
          <p:nvPr/>
        </p:nvPicPr>
        <p:blipFill>
          <a:blip r:embed="rId3"/>
          <a:srcRect/>
          <a:stretch>
            <a:fillRect/>
          </a:stretch>
        </p:blipFill>
        <p:spPr bwMode="auto">
          <a:xfrm>
            <a:off x="5580063" y="560388"/>
            <a:ext cx="1808162" cy="1287462"/>
          </a:xfrm>
          <a:prstGeom prst="rect">
            <a:avLst/>
          </a:prstGeom>
          <a:noFill/>
          <a:ln w="9525">
            <a:noFill/>
            <a:miter lim="800000"/>
            <a:headEnd/>
            <a:tailEnd/>
          </a:ln>
        </p:spPr>
      </p:pic>
      <p:sp>
        <p:nvSpPr>
          <p:cNvPr id="49156" name="Rechthoek 4"/>
          <p:cNvSpPr>
            <a:spLocks noChangeArrowheads="1"/>
          </p:cNvSpPr>
          <p:nvPr/>
        </p:nvSpPr>
        <p:spPr bwMode="auto">
          <a:xfrm>
            <a:off x="827088" y="2276475"/>
            <a:ext cx="6840537" cy="2282825"/>
          </a:xfrm>
          <a:prstGeom prst="rect">
            <a:avLst/>
          </a:prstGeom>
          <a:noFill/>
          <a:ln w="9525">
            <a:noFill/>
            <a:miter lim="800000"/>
            <a:headEnd/>
            <a:tailEnd/>
          </a:ln>
        </p:spPr>
        <p:txBody>
          <a:bodyPr>
            <a:spAutoFit/>
          </a:bodyPr>
          <a:lstStyle/>
          <a:p>
            <a:r>
              <a:rPr lang="nl-NL" sz="2400">
                <a:solidFill>
                  <a:srgbClr val="000080"/>
                </a:solidFill>
              </a:rPr>
              <a:t>De ontwikkelaars van Motivational Interviewing (MI)</a:t>
            </a:r>
            <a:br>
              <a:rPr lang="nl-NL" sz="2400">
                <a:solidFill>
                  <a:srgbClr val="000080"/>
                </a:solidFill>
              </a:rPr>
            </a:br>
            <a:r>
              <a:rPr lang="nl-NL" sz="2400">
                <a:solidFill>
                  <a:srgbClr val="000080"/>
                </a:solidFill>
              </a:rPr>
              <a:t>bouwden verder op de theorie Carl Rogers </a:t>
            </a:r>
            <a:br>
              <a:rPr lang="nl-NL" sz="2400">
                <a:solidFill>
                  <a:srgbClr val="000080"/>
                </a:solidFill>
              </a:rPr>
            </a:br>
            <a:endParaRPr lang="nl-NL" sz="2400">
              <a:solidFill>
                <a:srgbClr val="000080"/>
              </a:solidFill>
            </a:endParaRPr>
          </a:p>
          <a:p>
            <a:r>
              <a:rPr lang="nl-NL" sz="2400">
                <a:solidFill>
                  <a:srgbClr val="000080"/>
                </a:solidFill>
              </a:rPr>
              <a:t>Zij maakten het directief </a:t>
            </a:r>
            <a:br>
              <a:rPr lang="nl-NL" sz="2400">
                <a:solidFill>
                  <a:srgbClr val="000080"/>
                </a:solidFill>
              </a:rPr>
            </a:br>
            <a:r>
              <a:rPr lang="nl-NL" sz="2400">
                <a:solidFill>
                  <a:srgbClr val="000080"/>
                </a:solidFill>
              </a:rPr>
              <a:t>En dat bleek zeer effectief… </a:t>
            </a:r>
            <a:br>
              <a:rPr lang="nl-NL" sz="2400">
                <a:solidFill>
                  <a:srgbClr val="000080"/>
                </a:solidFill>
              </a:rPr>
            </a:br>
            <a:endParaRPr lang="nl-NL" sz="2400">
              <a:solidFill>
                <a:srgbClr val="00008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hthoek 1"/>
          <p:cNvSpPr>
            <a:spLocks noChangeArrowheads="1"/>
          </p:cNvSpPr>
          <p:nvPr/>
        </p:nvSpPr>
        <p:spPr bwMode="auto">
          <a:xfrm>
            <a:off x="1258888" y="1341438"/>
            <a:ext cx="6913562" cy="3201987"/>
          </a:xfrm>
          <a:prstGeom prst="rect">
            <a:avLst/>
          </a:prstGeom>
          <a:noFill/>
          <a:ln w="9525">
            <a:noFill/>
            <a:miter lim="800000"/>
            <a:headEnd/>
            <a:tailEnd/>
          </a:ln>
        </p:spPr>
        <p:txBody>
          <a:bodyPr>
            <a:spAutoFit/>
          </a:bodyPr>
          <a:lstStyle/>
          <a:p>
            <a:r>
              <a:rPr lang="nl-NL" sz="3200">
                <a:solidFill>
                  <a:srgbClr val="000080"/>
                </a:solidFill>
              </a:rPr>
              <a:t>Motivational interviewing </a:t>
            </a:r>
          </a:p>
          <a:p>
            <a:endParaRPr lang="nl-NL" sz="3200">
              <a:solidFill>
                <a:srgbClr val="000080"/>
              </a:solidFill>
            </a:endParaRPr>
          </a:p>
          <a:p>
            <a:r>
              <a:rPr lang="nl-NL" sz="2800">
                <a:solidFill>
                  <a:srgbClr val="000080"/>
                </a:solidFill>
              </a:rPr>
              <a:t>een gespreksstijl die verandering, therapietrouw en zelfmanagement bij patiënten kan bevorderen </a:t>
            </a:r>
            <a:br>
              <a:rPr lang="nl-NL" sz="2800">
                <a:solidFill>
                  <a:srgbClr val="000080"/>
                </a:solidFill>
              </a:rPr>
            </a:br>
            <a:r>
              <a:rPr lang="nl-NL" sz="2800">
                <a:solidFill>
                  <a:srgbClr val="000080"/>
                </a:solidFill>
              </a:rPr>
              <a:t/>
            </a:r>
            <a:br>
              <a:rPr lang="nl-NL" sz="2800">
                <a:solidFill>
                  <a:srgbClr val="000080"/>
                </a:solidFill>
              </a:rPr>
            </a:br>
            <a:endParaRPr lang="nl-NL" sz="2800">
              <a:solidFill>
                <a:srgbClr val="00008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el 1"/>
          <p:cNvSpPr>
            <a:spLocks noGrp="1"/>
          </p:cNvSpPr>
          <p:nvPr>
            <p:ph type="title"/>
          </p:nvPr>
        </p:nvSpPr>
        <p:spPr/>
        <p:txBody>
          <a:bodyPr/>
          <a:lstStyle/>
          <a:p>
            <a:pPr algn="ctr"/>
            <a:r>
              <a:rPr lang="nl-NL" altLang="nl-NL" sz="3200" smtClean="0"/>
              <a:t>CARDSS</a:t>
            </a:r>
            <a:br>
              <a:rPr lang="nl-NL" altLang="nl-NL" sz="3200" smtClean="0"/>
            </a:br>
            <a:r>
              <a:rPr lang="nl-NL" altLang="nl-NL" sz="2800" smtClean="0"/>
              <a:t>- Cardiac Rehabilitation Decision Support System -</a:t>
            </a:r>
            <a:endParaRPr lang="nl-NL" sz="2800" smtClean="0"/>
          </a:p>
        </p:txBody>
      </p:sp>
      <p:pic>
        <p:nvPicPr>
          <p:cNvPr id="20482" name="Picture 3"/>
          <p:cNvPicPr>
            <a:picLocks noChangeAspect="1" noChangeArrowheads="1"/>
          </p:cNvPicPr>
          <p:nvPr/>
        </p:nvPicPr>
        <p:blipFill>
          <a:blip r:embed="rId2"/>
          <a:srcRect/>
          <a:stretch>
            <a:fillRect/>
          </a:stretch>
        </p:blipFill>
        <p:spPr bwMode="auto">
          <a:xfrm>
            <a:off x="103188" y="2565400"/>
            <a:ext cx="2236787" cy="2746375"/>
          </a:xfrm>
          <a:prstGeom prst="rect">
            <a:avLst/>
          </a:prstGeom>
          <a:noFill/>
          <a:ln w="9525">
            <a:noFill/>
            <a:miter lim="800000"/>
            <a:headEnd/>
            <a:tailEnd/>
          </a:ln>
        </p:spPr>
      </p:pic>
      <p:pic>
        <p:nvPicPr>
          <p:cNvPr id="20483" name="Picture 8"/>
          <p:cNvPicPr>
            <a:picLocks noChangeAspect="1" noChangeArrowheads="1"/>
          </p:cNvPicPr>
          <p:nvPr/>
        </p:nvPicPr>
        <p:blipFill>
          <a:blip r:embed="rId3"/>
          <a:srcRect/>
          <a:stretch>
            <a:fillRect/>
          </a:stretch>
        </p:blipFill>
        <p:spPr bwMode="auto">
          <a:xfrm>
            <a:off x="2484438" y="1773238"/>
            <a:ext cx="6500812" cy="2871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hthoek 1"/>
          <p:cNvSpPr>
            <a:spLocks noChangeArrowheads="1"/>
          </p:cNvSpPr>
          <p:nvPr/>
        </p:nvSpPr>
        <p:spPr bwMode="auto">
          <a:xfrm>
            <a:off x="611188" y="981075"/>
            <a:ext cx="7705725" cy="4056063"/>
          </a:xfrm>
          <a:prstGeom prst="rect">
            <a:avLst/>
          </a:prstGeom>
          <a:noFill/>
          <a:ln w="9525">
            <a:noFill/>
            <a:miter lim="800000"/>
            <a:headEnd/>
            <a:tailEnd/>
          </a:ln>
        </p:spPr>
        <p:txBody>
          <a:bodyPr>
            <a:spAutoFit/>
          </a:bodyPr>
          <a:lstStyle/>
          <a:p>
            <a:r>
              <a:rPr lang="nl-NL" sz="3200">
                <a:solidFill>
                  <a:srgbClr val="000080"/>
                </a:solidFill>
              </a:rPr>
              <a:t>Motivational interviewing: </a:t>
            </a:r>
          </a:p>
          <a:p>
            <a:endParaRPr lang="nl-NL" sz="3200">
              <a:solidFill>
                <a:srgbClr val="000080"/>
              </a:solidFill>
            </a:endParaRPr>
          </a:p>
          <a:p>
            <a:r>
              <a:rPr lang="nl-NL" sz="2800">
                <a:solidFill>
                  <a:srgbClr val="000080"/>
                </a:solidFill>
              </a:rPr>
              <a:t>een persoon raakt het meest gemotiveerd om te veranderen door redenen/ argumenten die hij zelf bedenkt</a:t>
            </a:r>
            <a:br>
              <a:rPr lang="nl-NL" sz="2800">
                <a:solidFill>
                  <a:srgbClr val="000080"/>
                </a:solidFill>
              </a:rPr>
            </a:br>
            <a:r>
              <a:rPr lang="nl-NL" sz="2800">
                <a:solidFill>
                  <a:srgbClr val="000080"/>
                </a:solidFill>
              </a:rPr>
              <a:t/>
            </a:r>
            <a:br>
              <a:rPr lang="nl-NL" sz="2800">
                <a:solidFill>
                  <a:srgbClr val="000080"/>
                </a:solidFill>
              </a:rPr>
            </a:br>
            <a:r>
              <a:rPr lang="nl-NL" sz="2800">
                <a:solidFill>
                  <a:srgbClr val="000080"/>
                </a:solidFill>
              </a:rPr>
              <a:t/>
            </a:r>
            <a:br>
              <a:rPr lang="nl-NL" sz="2800">
                <a:solidFill>
                  <a:srgbClr val="000080"/>
                </a:solidFill>
              </a:rPr>
            </a:br>
            <a:r>
              <a:rPr lang="nl-NL" sz="2800">
                <a:solidFill>
                  <a:srgbClr val="000080"/>
                </a:solidFill>
              </a:rPr>
              <a:t>Motivatie voor gedragsverandering is gevoelig voor verandering</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hthoek 1"/>
          <p:cNvSpPr>
            <a:spLocks noChangeArrowheads="1"/>
          </p:cNvSpPr>
          <p:nvPr/>
        </p:nvSpPr>
        <p:spPr bwMode="auto">
          <a:xfrm>
            <a:off x="827088" y="1557338"/>
            <a:ext cx="7416800" cy="1066800"/>
          </a:xfrm>
          <a:prstGeom prst="rect">
            <a:avLst/>
          </a:prstGeom>
          <a:noFill/>
          <a:ln w="9525">
            <a:noFill/>
            <a:miter lim="800000"/>
            <a:headEnd/>
            <a:tailEnd/>
          </a:ln>
        </p:spPr>
        <p:txBody>
          <a:bodyPr>
            <a:spAutoFit/>
          </a:bodyPr>
          <a:lstStyle/>
          <a:p>
            <a:r>
              <a:rPr lang="nl-NL" sz="3200">
                <a:solidFill>
                  <a:srgbClr val="000080"/>
                </a:solidFill>
              </a:rPr>
              <a:t>Mensen kunnen en willen wel veranderen</a:t>
            </a:r>
            <a:br>
              <a:rPr lang="nl-NL" sz="3200">
                <a:solidFill>
                  <a:srgbClr val="000080"/>
                </a:solidFill>
              </a:rPr>
            </a:br>
            <a:r>
              <a:rPr lang="nl-NL" sz="3200">
                <a:solidFill>
                  <a:srgbClr val="000080"/>
                </a:solidFill>
              </a:rPr>
              <a:t>  ………   maar willen niet veranderd worden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hthoek 1"/>
          <p:cNvSpPr>
            <a:spLocks noChangeArrowheads="1"/>
          </p:cNvSpPr>
          <p:nvPr/>
        </p:nvSpPr>
        <p:spPr bwMode="auto">
          <a:xfrm>
            <a:off x="755650" y="1916113"/>
            <a:ext cx="7848600" cy="1006475"/>
          </a:xfrm>
          <a:prstGeom prst="rect">
            <a:avLst/>
          </a:prstGeom>
          <a:noFill/>
          <a:ln w="9525">
            <a:noFill/>
            <a:miter lim="800000"/>
            <a:headEnd/>
            <a:tailEnd/>
          </a:ln>
        </p:spPr>
        <p:txBody>
          <a:bodyPr>
            <a:spAutoFit/>
          </a:bodyPr>
          <a:lstStyle/>
          <a:p>
            <a:r>
              <a:rPr lang="nl-NL" sz="3200">
                <a:solidFill>
                  <a:srgbClr val="000080"/>
                </a:solidFill>
              </a:rPr>
              <a:t>Iedereen is gemotiveerd …… maar waarvoor?</a:t>
            </a:r>
            <a:r>
              <a:rPr lang="nl-NL" sz="2800"/>
              <a:t/>
            </a:r>
            <a:br>
              <a:rPr lang="nl-NL" sz="2800"/>
            </a:br>
            <a:endParaRPr lang="nl-NL" sz="28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hthoek 1"/>
          <p:cNvSpPr>
            <a:spLocks noChangeArrowheads="1"/>
          </p:cNvSpPr>
          <p:nvPr/>
        </p:nvSpPr>
        <p:spPr bwMode="auto">
          <a:xfrm>
            <a:off x="755650" y="549275"/>
            <a:ext cx="8137525" cy="1554163"/>
          </a:xfrm>
          <a:prstGeom prst="rect">
            <a:avLst/>
          </a:prstGeom>
          <a:noFill/>
          <a:ln w="9525">
            <a:noFill/>
            <a:miter lim="800000"/>
            <a:headEnd/>
            <a:tailEnd/>
          </a:ln>
        </p:spPr>
        <p:txBody>
          <a:bodyPr>
            <a:spAutoFit/>
          </a:bodyPr>
          <a:lstStyle/>
          <a:p>
            <a:r>
              <a:rPr lang="nl-NL" sz="3200">
                <a:solidFill>
                  <a:srgbClr val="000080"/>
                </a:solidFill>
              </a:rPr>
              <a:t>Ambivalentie: </a:t>
            </a:r>
            <a:br>
              <a:rPr lang="nl-NL" sz="3200">
                <a:solidFill>
                  <a:srgbClr val="000080"/>
                </a:solidFill>
              </a:rPr>
            </a:br>
            <a:r>
              <a:rPr lang="nl-NL" sz="3200">
                <a:solidFill>
                  <a:srgbClr val="000080"/>
                </a:solidFill>
              </a:rPr>
              <a:t>Vaak wil iemand wel …en … toch ook weer niet</a:t>
            </a:r>
            <a:br>
              <a:rPr lang="nl-NL" sz="3200">
                <a:solidFill>
                  <a:srgbClr val="000080"/>
                </a:solidFill>
              </a:rPr>
            </a:br>
            <a:endParaRPr lang="nl-NL" sz="3200">
              <a:solidFill>
                <a:srgbClr val="000080"/>
              </a:solidFill>
            </a:endParaRPr>
          </a:p>
        </p:txBody>
      </p:sp>
      <p:sp>
        <p:nvSpPr>
          <p:cNvPr id="54274" name="Rechthoek 2"/>
          <p:cNvSpPr>
            <a:spLocks noChangeArrowheads="1"/>
          </p:cNvSpPr>
          <p:nvPr/>
        </p:nvSpPr>
        <p:spPr bwMode="auto">
          <a:xfrm>
            <a:off x="900113" y="2551113"/>
            <a:ext cx="7488237" cy="1616075"/>
          </a:xfrm>
          <a:prstGeom prst="rect">
            <a:avLst/>
          </a:prstGeom>
          <a:noFill/>
          <a:ln w="9525">
            <a:noFill/>
            <a:miter lim="800000"/>
            <a:headEnd/>
            <a:tailEnd/>
          </a:ln>
        </p:spPr>
        <p:txBody>
          <a:bodyPr>
            <a:spAutoFit/>
          </a:bodyPr>
          <a:lstStyle/>
          <a:p>
            <a:r>
              <a:rPr lang="nl-NL" sz="2000">
                <a:solidFill>
                  <a:srgbClr val="000080"/>
                </a:solidFill>
              </a:rPr>
              <a:t>“Als ik zou stoppen met roken is dat beter voor mijn gezondheid, maar het is zo lekker om na het eten een sigaretje te roken”</a:t>
            </a:r>
          </a:p>
          <a:p>
            <a:r>
              <a:rPr lang="nl-NL" sz="2000">
                <a:solidFill>
                  <a:srgbClr val="000080"/>
                </a:solidFill>
              </a:rPr>
              <a:t> </a:t>
            </a:r>
          </a:p>
          <a:p>
            <a:r>
              <a:rPr lang="nl-NL" sz="2000">
                <a:solidFill>
                  <a:srgbClr val="000080"/>
                </a:solidFill>
              </a:rPr>
              <a:t> “Ik wil wel gaan sporten, maar na het werk heb ik er echt geen fut meer voor”</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hthoek 1"/>
          <p:cNvSpPr>
            <a:spLocks noChangeArrowheads="1"/>
          </p:cNvSpPr>
          <p:nvPr/>
        </p:nvSpPr>
        <p:spPr bwMode="auto">
          <a:xfrm>
            <a:off x="611188" y="1125538"/>
            <a:ext cx="7705725" cy="2928937"/>
          </a:xfrm>
          <a:prstGeom prst="rect">
            <a:avLst/>
          </a:prstGeom>
          <a:noFill/>
          <a:ln w="9525">
            <a:noFill/>
            <a:miter lim="800000"/>
            <a:headEnd/>
            <a:tailEnd/>
          </a:ln>
        </p:spPr>
        <p:txBody>
          <a:bodyPr>
            <a:spAutoFit/>
          </a:bodyPr>
          <a:lstStyle/>
          <a:p>
            <a:r>
              <a:rPr lang="nl-NL" sz="2800">
                <a:ea typeface="Calibri" pitchFamily="34" charset="0"/>
                <a:cs typeface="Times New Roman" pitchFamily="18" charset="0"/>
              </a:rPr>
              <a:t/>
            </a:r>
            <a:br>
              <a:rPr lang="nl-NL" sz="2800">
                <a:ea typeface="Calibri" pitchFamily="34" charset="0"/>
                <a:cs typeface="Times New Roman" pitchFamily="18" charset="0"/>
              </a:rPr>
            </a:br>
            <a:r>
              <a:rPr lang="nl-NL" sz="2800">
                <a:solidFill>
                  <a:srgbClr val="000080"/>
                </a:solidFill>
                <a:ea typeface="Calibri" pitchFamily="34" charset="0"/>
                <a:cs typeface="Times New Roman" pitchFamily="18" charset="0"/>
              </a:rPr>
              <a:t>Hoe meer argumenten jij aanlevert   </a:t>
            </a:r>
            <a:br>
              <a:rPr lang="nl-NL" sz="2800">
                <a:solidFill>
                  <a:srgbClr val="000080"/>
                </a:solidFill>
                <a:ea typeface="Calibri" pitchFamily="34" charset="0"/>
                <a:cs typeface="Times New Roman" pitchFamily="18" charset="0"/>
              </a:rPr>
            </a:br>
            <a:r>
              <a:rPr lang="nl-NL" sz="2800">
                <a:solidFill>
                  <a:srgbClr val="000080"/>
                </a:solidFill>
                <a:ea typeface="Calibri" pitchFamily="34" charset="0"/>
                <a:cs typeface="Times New Roman" pitchFamily="18" charset="0"/>
              </a:rPr>
              <a:t/>
            </a:r>
            <a:br>
              <a:rPr lang="nl-NL" sz="2800">
                <a:solidFill>
                  <a:srgbClr val="000080"/>
                </a:solidFill>
                <a:ea typeface="Calibri" pitchFamily="34" charset="0"/>
                <a:cs typeface="Times New Roman" pitchFamily="18" charset="0"/>
              </a:rPr>
            </a:br>
            <a:r>
              <a:rPr lang="nl-NL" sz="2800">
                <a:solidFill>
                  <a:srgbClr val="000080"/>
                </a:solidFill>
                <a:ea typeface="Calibri" pitchFamily="34" charset="0"/>
                <a:cs typeface="Times New Roman" pitchFamily="18" charset="0"/>
              </a:rPr>
              <a:t/>
            </a:r>
            <a:br>
              <a:rPr lang="nl-NL" sz="2800">
                <a:solidFill>
                  <a:srgbClr val="000080"/>
                </a:solidFill>
                <a:ea typeface="Calibri" pitchFamily="34" charset="0"/>
                <a:cs typeface="Times New Roman" pitchFamily="18" charset="0"/>
              </a:rPr>
            </a:br>
            <a:r>
              <a:rPr lang="nl-NL" sz="2800">
                <a:solidFill>
                  <a:srgbClr val="000080"/>
                </a:solidFill>
                <a:ea typeface="Calibri" pitchFamily="34" charset="0"/>
                <a:cs typeface="Times New Roman" pitchFamily="18" charset="0"/>
              </a:rPr>
              <a:t>Hoe meer de ander </a:t>
            </a:r>
            <a:br>
              <a:rPr lang="nl-NL" sz="2800">
                <a:solidFill>
                  <a:srgbClr val="000080"/>
                </a:solidFill>
                <a:ea typeface="Calibri" pitchFamily="34" charset="0"/>
                <a:cs typeface="Times New Roman" pitchFamily="18" charset="0"/>
              </a:rPr>
            </a:br>
            <a:r>
              <a:rPr lang="nl-NL" sz="2800">
                <a:solidFill>
                  <a:srgbClr val="000080"/>
                </a:solidFill>
                <a:ea typeface="Calibri" pitchFamily="34" charset="0"/>
                <a:cs typeface="Times New Roman" pitchFamily="18" charset="0"/>
              </a:rPr>
              <a:t>zijn tegenargumenten geeft</a:t>
            </a:r>
            <a:r>
              <a:rPr lang="nl-NL">
                <a:solidFill>
                  <a:srgbClr val="000080"/>
                </a:solidFill>
                <a:ea typeface="Calibri" pitchFamily="34" charset="0"/>
                <a:cs typeface="Times New Roman" pitchFamily="18" charset="0"/>
              </a:rPr>
              <a:t/>
            </a:r>
            <a:br>
              <a:rPr lang="nl-NL">
                <a:solidFill>
                  <a:srgbClr val="000080"/>
                </a:solidFill>
                <a:ea typeface="Calibri" pitchFamily="34" charset="0"/>
                <a:cs typeface="Times New Roman" pitchFamily="18" charset="0"/>
              </a:rPr>
            </a:br>
            <a:endParaRPr lang="nl-NL">
              <a:solidFill>
                <a:srgbClr val="000080"/>
              </a:solidFill>
              <a:ea typeface="Calibri" pitchFamily="34" charset="0"/>
              <a:cs typeface="Times New Roman" pitchFamily="18" charset="0"/>
            </a:endParaRPr>
          </a:p>
        </p:txBody>
      </p:sp>
      <p:pic>
        <p:nvPicPr>
          <p:cNvPr id="55298" name="Afbeelding 2"/>
          <p:cNvPicPr>
            <a:picLocks noChangeAspect="1"/>
          </p:cNvPicPr>
          <p:nvPr/>
        </p:nvPicPr>
        <p:blipFill>
          <a:blip r:embed="rId2"/>
          <a:srcRect/>
          <a:stretch>
            <a:fillRect/>
          </a:stretch>
        </p:blipFill>
        <p:spPr bwMode="auto">
          <a:xfrm>
            <a:off x="5076825" y="3500438"/>
            <a:ext cx="3500438" cy="1458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hthoek 1"/>
          <p:cNvSpPr>
            <a:spLocks noChangeArrowheads="1"/>
          </p:cNvSpPr>
          <p:nvPr/>
        </p:nvSpPr>
        <p:spPr bwMode="auto">
          <a:xfrm>
            <a:off x="900113" y="1341438"/>
            <a:ext cx="5957887" cy="2227262"/>
          </a:xfrm>
          <a:prstGeom prst="rect">
            <a:avLst/>
          </a:prstGeom>
          <a:noFill/>
          <a:ln w="9525">
            <a:noFill/>
            <a:miter lim="800000"/>
            <a:headEnd/>
            <a:tailEnd/>
          </a:ln>
        </p:spPr>
        <p:txBody>
          <a:bodyPr>
            <a:spAutoFit/>
          </a:bodyPr>
          <a:lstStyle/>
          <a:p>
            <a:r>
              <a:rPr lang="nl-NL" sz="2800">
                <a:solidFill>
                  <a:srgbClr val="000080"/>
                </a:solidFill>
              </a:rPr>
              <a:t>Als je echter motivatie gaat ontlokken … </a:t>
            </a:r>
            <a:br>
              <a:rPr lang="nl-NL" sz="2800">
                <a:solidFill>
                  <a:srgbClr val="000080"/>
                </a:solidFill>
              </a:rPr>
            </a:br>
            <a:r>
              <a:rPr lang="nl-NL" sz="2800">
                <a:solidFill>
                  <a:srgbClr val="000080"/>
                </a:solidFill>
              </a:rPr>
              <a:t/>
            </a:r>
            <a:br>
              <a:rPr lang="nl-NL" sz="2800">
                <a:solidFill>
                  <a:srgbClr val="000080"/>
                </a:solidFill>
              </a:rPr>
            </a:br>
            <a:r>
              <a:rPr lang="nl-NL" sz="2800">
                <a:solidFill>
                  <a:srgbClr val="000080"/>
                </a:solidFill>
              </a:rPr>
              <a:t>Zal de balans een keer doorslaan …</a:t>
            </a:r>
            <a:br>
              <a:rPr lang="nl-NL" sz="2800">
                <a:solidFill>
                  <a:srgbClr val="000080"/>
                </a:solidFill>
              </a:rPr>
            </a:br>
            <a:endParaRPr lang="nl-NL" sz="2800">
              <a:solidFill>
                <a:srgbClr val="000080"/>
              </a:solidFill>
            </a:endParaRPr>
          </a:p>
        </p:txBody>
      </p:sp>
      <p:pic>
        <p:nvPicPr>
          <p:cNvPr id="56322" name="Afbeelding 2"/>
          <p:cNvPicPr>
            <a:picLocks noChangeAspect="1"/>
          </p:cNvPicPr>
          <p:nvPr/>
        </p:nvPicPr>
        <p:blipFill>
          <a:blip r:embed="rId2"/>
          <a:srcRect/>
          <a:stretch>
            <a:fillRect/>
          </a:stretch>
        </p:blipFill>
        <p:spPr bwMode="auto">
          <a:xfrm>
            <a:off x="5364163" y="3446463"/>
            <a:ext cx="2552700" cy="201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hthoek 1"/>
          <p:cNvSpPr>
            <a:spLocks noChangeArrowheads="1"/>
          </p:cNvSpPr>
          <p:nvPr/>
        </p:nvSpPr>
        <p:spPr bwMode="auto">
          <a:xfrm>
            <a:off x="827088" y="981075"/>
            <a:ext cx="6769100" cy="2654300"/>
          </a:xfrm>
          <a:prstGeom prst="rect">
            <a:avLst/>
          </a:prstGeom>
          <a:noFill/>
          <a:ln w="9525">
            <a:noFill/>
            <a:miter lim="800000"/>
            <a:headEnd/>
            <a:tailEnd/>
          </a:ln>
        </p:spPr>
        <p:txBody>
          <a:bodyPr>
            <a:spAutoFit/>
          </a:bodyPr>
          <a:lstStyle/>
          <a:p>
            <a:r>
              <a:rPr lang="nl-NL" sz="2800">
                <a:solidFill>
                  <a:srgbClr val="000080"/>
                </a:solidFill>
              </a:rPr>
              <a:t>Tegenstrijdigheden uit het verhaal van de patiënt empathisch, respectvol en oordeelvrij  benoemen. </a:t>
            </a:r>
          </a:p>
          <a:p>
            <a:endParaRPr lang="nl-NL" sz="2800">
              <a:solidFill>
                <a:srgbClr val="000080"/>
              </a:solidFill>
            </a:endParaRPr>
          </a:p>
          <a:p>
            <a:r>
              <a:rPr lang="nl-NL" sz="2800">
                <a:solidFill>
                  <a:srgbClr val="000080"/>
                </a:solidFill>
              </a:rPr>
              <a:t>M.b.v. reflectie, de patiënt aan het nadenken zetten over zijn eigen gedrag </a:t>
            </a:r>
          </a:p>
        </p:txBody>
      </p:sp>
      <p:pic>
        <p:nvPicPr>
          <p:cNvPr id="57346" name="Afbeelding 2"/>
          <p:cNvPicPr>
            <a:picLocks noChangeAspect="1"/>
          </p:cNvPicPr>
          <p:nvPr/>
        </p:nvPicPr>
        <p:blipFill>
          <a:blip r:embed="rId3"/>
          <a:srcRect/>
          <a:stretch>
            <a:fillRect/>
          </a:stretch>
        </p:blipFill>
        <p:spPr bwMode="auto">
          <a:xfrm>
            <a:off x="6516688" y="3213100"/>
            <a:ext cx="1825625" cy="2398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hthoek 4"/>
          <p:cNvSpPr>
            <a:spLocks noChangeArrowheads="1"/>
          </p:cNvSpPr>
          <p:nvPr/>
        </p:nvSpPr>
        <p:spPr bwMode="auto">
          <a:xfrm>
            <a:off x="3924300" y="765175"/>
            <a:ext cx="4679950" cy="4394200"/>
          </a:xfrm>
          <a:prstGeom prst="rect">
            <a:avLst/>
          </a:prstGeom>
          <a:noFill/>
          <a:ln w="9525">
            <a:noFill/>
            <a:miter lim="800000"/>
            <a:headEnd/>
            <a:tailEnd/>
          </a:ln>
        </p:spPr>
        <p:txBody>
          <a:bodyPr>
            <a:spAutoFit/>
          </a:bodyPr>
          <a:lstStyle/>
          <a:p>
            <a:r>
              <a:rPr lang="nl-NL" altLang="nl-NL" sz="2800">
                <a:solidFill>
                  <a:srgbClr val="000080"/>
                </a:solidFill>
              </a:rPr>
              <a:t>Leefstijlverandering &amp; motivatie tips van patiënten</a:t>
            </a:r>
          </a:p>
          <a:p>
            <a:r>
              <a:rPr lang="nl-NL" altLang="nl-NL" sz="2800"/>
              <a:t> </a:t>
            </a:r>
            <a:br>
              <a:rPr lang="nl-NL" altLang="nl-NL" sz="2800"/>
            </a:br>
            <a:r>
              <a:rPr lang="nl-NL" altLang="nl-NL"/>
              <a:t>• </a:t>
            </a:r>
            <a:r>
              <a:rPr lang="nl-NL" altLang="nl-NL" i="1">
                <a:solidFill>
                  <a:srgbClr val="000080"/>
                </a:solidFill>
              </a:rPr>
              <a:t>Na opstellen risicoprofiel ook begeleiding bieden </a:t>
            </a:r>
            <a:r>
              <a:rPr lang="nl-NL" altLang="nl-NL">
                <a:solidFill>
                  <a:srgbClr val="000080"/>
                </a:solidFill>
              </a:rPr>
              <a:t/>
            </a:r>
            <a:br>
              <a:rPr lang="nl-NL" altLang="nl-NL">
                <a:solidFill>
                  <a:srgbClr val="000080"/>
                </a:solidFill>
              </a:rPr>
            </a:br>
            <a:r>
              <a:rPr lang="nl-NL" altLang="nl-NL">
                <a:solidFill>
                  <a:srgbClr val="000080"/>
                </a:solidFill>
              </a:rPr>
              <a:t>• </a:t>
            </a:r>
            <a:r>
              <a:rPr lang="nl-NL" altLang="nl-NL" i="1">
                <a:solidFill>
                  <a:srgbClr val="000080"/>
                </a:solidFill>
              </a:rPr>
              <a:t>Bespreken hoe leefstijl veranderd zou kunnen worden </a:t>
            </a:r>
            <a:r>
              <a:rPr lang="nl-NL" altLang="nl-NL">
                <a:solidFill>
                  <a:srgbClr val="000080"/>
                </a:solidFill>
              </a:rPr>
              <a:t/>
            </a:r>
            <a:br>
              <a:rPr lang="nl-NL" altLang="nl-NL">
                <a:solidFill>
                  <a:srgbClr val="000080"/>
                </a:solidFill>
              </a:rPr>
            </a:br>
            <a:r>
              <a:rPr lang="nl-NL" altLang="nl-NL">
                <a:solidFill>
                  <a:srgbClr val="000080"/>
                </a:solidFill>
              </a:rPr>
              <a:t>• </a:t>
            </a:r>
            <a:r>
              <a:rPr lang="nl-NL" altLang="nl-NL" i="1">
                <a:solidFill>
                  <a:srgbClr val="000080"/>
                </a:solidFill>
              </a:rPr>
              <a:t>Bespreek motivatie met patiënt </a:t>
            </a:r>
            <a:r>
              <a:rPr lang="nl-NL" altLang="nl-NL">
                <a:solidFill>
                  <a:srgbClr val="000080"/>
                </a:solidFill>
              </a:rPr>
              <a:t/>
            </a:r>
            <a:br>
              <a:rPr lang="nl-NL" altLang="nl-NL">
                <a:solidFill>
                  <a:srgbClr val="000080"/>
                </a:solidFill>
              </a:rPr>
            </a:br>
            <a:r>
              <a:rPr lang="nl-NL" altLang="nl-NL">
                <a:solidFill>
                  <a:srgbClr val="000080"/>
                </a:solidFill>
              </a:rPr>
              <a:t>• </a:t>
            </a:r>
            <a:r>
              <a:rPr lang="nl-NL" altLang="nl-NL" i="1">
                <a:solidFill>
                  <a:srgbClr val="000080"/>
                </a:solidFill>
              </a:rPr>
              <a:t>Adviseer patiënten leefstijl te wijzigen in tempo en op wijze die bij hen past </a:t>
            </a:r>
            <a:r>
              <a:rPr lang="nl-NL" altLang="nl-NL">
                <a:solidFill>
                  <a:srgbClr val="000080"/>
                </a:solidFill>
              </a:rPr>
              <a:t/>
            </a:r>
            <a:br>
              <a:rPr lang="nl-NL" altLang="nl-NL">
                <a:solidFill>
                  <a:srgbClr val="000080"/>
                </a:solidFill>
              </a:rPr>
            </a:br>
            <a:r>
              <a:rPr lang="nl-NL" altLang="nl-NL">
                <a:solidFill>
                  <a:srgbClr val="000080"/>
                </a:solidFill>
              </a:rPr>
              <a:t>• </a:t>
            </a:r>
            <a:r>
              <a:rPr lang="nl-NL" altLang="nl-NL" i="1">
                <a:solidFill>
                  <a:srgbClr val="000080"/>
                </a:solidFill>
              </a:rPr>
              <a:t>Vraag expliciet of patiënt denkt dat doel haalbaar is. </a:t>
            </a:r>
            <a:r>
              <a:rPr lang="nl-NL" altLang="nl-NL">
                <a:solidFill>
                  <a:srgbClr val="000080"/>
                </a:solidFill>
              </a:rPr>
              <a:t/>
            </a:r>
            <a:br>
              <a:rPr lang="nl-NL" altLang="nl-NL">
                <a:solidFill>
                  <a:srgbClr val="000080"/>
                </a:solidFill>
              </a:rPr>
            </a:br>
            <a:r>
              <a:rPr lang="nl-NL" altLang="nl-NL">
                <a:solidFill>
                  <a:srgbClr val="000080"/>
                </a:solidFill>
              </a:rPr>
              <a:t>• </a:t>
            </a:r>
            <a:r>
              <a:rPr lang="nl-NL" altLang="nl-NL" i="1">
                <a:solidFill>
                  <a:srgbClr val="000080"/>
                </a:solidFill>
              </a:rPr>
              <a:t>Geef regelmatig feedback over (niet) behaalde resultaten</a:t>
            </a:r>
            <a:r>
              <a:rPr lang="nl-NL" altLang="nl-NL">
                <a:solidFill>
                  <a:srgbClr val="000080"/>
                </a:solidFill>
              </a:rPr>
              <a:t> </a:t>
            </a:r>
            <a:endParaRPr lang="nl-NL">
              <a:solidFill>
                <a:srgbClr val="000080"/>
              </a:solidFill>
            </a:endParaRPr>
          </a:p>
        </p:txBody>
      </p:sp>
      <p:pic>
        <p:nvPicPr>
          <p:cNvPr id="59394" name="Tijdelijke aanduiding voor inhoud 3"/>
          <p:cNvPicPr>
            <a:picLocks noChangeAspect="1"/>
          </p:cNvPicPr>
          <p:nvPr/>
        </p:nvPicPr>
        <p:blipFill>
          <a:blip r:embed="rId2"/>
          <a:srcRect/>
          <a:stretch>
            <a:fillRect/>
          </a:stretch>
        </p:blipFill>
        <p:spPr bwMode="auto">
          <a:xfrm>
            <a:off x="488950" y="695325"/>
            <a:ext cx="3338513" cy="459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al 8"/>
          <p:cNvSpPr/>
          <p:nvPr/>
        </p:nvSpPr>
        <p:spPr>
          <a:xfrm>
            <a:off x="5243513" y="2205038"/>
            <a:ext cx="3489325" cy="3455987"/>
          </a:xfrm>
          <a:prstGeom prst="ellipse">
            <a:avLst/>
          </a:prstGeom>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nl-NL"/>
          </a:p>
        </p:txBody>
      </p:sp>
      <p:pic>
        <p:nvPicPr>
          <p:cNvPr id="60418" name="Afbeelding 3"/>
          <p:cNvPicPr>
            <a:picLocks noChangeAspect="1"/>
          </p:cNvPicPr>
          <p:nvPr/>
        </p:nvPicPr>
        <p:blipFill>
          <a:blip r:embed="rId3"/>
          <a:srcRect/>
          <a:stretch>
            <a:fillRect/>
          </a:stretch>
        </p:blipFill>
        <p:spPr bwMode="auto">
          <a:xfrm>
            <a:off x="268288" y="260350"/>
            <a:ext cx="2378075" cy="2378075"/>
          </a:xfrm>
          <a:prstGeom prst="rect">
            <a:avLst/>
          </a:prstGeom>
          <a:noFill/>
          <a:ln w="9525">
            <a:noFill/>
            <a:miter lim="800000"/>
            <a:headEnd/>
            <a:tailEnd/>
          </a:ln>
        </p:spPr>
      </p:pic>
      <p:pic>
        <p:nvPicPr>
          <p:cNvPr id="60419" name="Afbeelding 4"/>
          <p:cNvPicPr>
            <a:picLocks noChangeAspect="1"/>
          </p:cNvPicPr>
          <p:nvPr/>
        </p:nvPicPr>
        <p:blipFill>
          <a:blip r:embed="rId4"/>
          <a:srcRect/>
          <a:stretch>
            <a:fillRect/>
          </a:stretch>
        </p:blipFill>
        <p:spPr bwMode="auto">
          <a:xfrm>
            <a:off x="5694363" y="188913"/>
            <a:ext cx="2592387" cy="1944687"/>
          </a:xfrm>
          <a:prstGeom prst="rect">
            <a:avLst/>
          </a:prstGeom>
          <a:noFill/>
          <a:ln w="9525">
            <a:noFill/>
            <a:miter lim="800000"/>
            <a:headEnd/>
            <a:tailEnd/>
          </a:ln>
        </p:spPr>
      </p:pic>
      <p:pic>
        <p:nvPicPr>
          <p:cNvPr id="60420" name="Afbeelding 5"/>
          <p:cNvPicPr>
            <a:picLocks noChangeAspect="1"/>
          </p:cNvPicPr>
          <p:nvPr/>
        </p:nvPicPr>
        <p:blipFill>
          <a:blip r:embed="rId5"/>
          <a:srcRect/>
          <a:stretch>
            <a:fillRect/>
          </a:stretch>
        </p:blipFill>
        <p:spPr bwMode="auto">
          <a:xfrm>
            <a:off x="2670175" y="1377950"/>
            <a:ext cx="2582863" cy="2224088"/>
          </a:xfrm>
          <a:prstGeom prst="rect">
            <a:avLst/>
          </a:prstGeom>
          <a:noFill/>
          <a:ln w="9525">
            <a:noFill/>
            <a:miter lim="800000"/>
            <a:headEnd/>
            <a:tailEnd/>
          </a:ln>
        </p:spPr>
      </p:pic>
      <p:pic>
        <p:nvPicPr>
          <p:cNvPr id="60421" name="Afbeelding 6"/>
          <p:cNvPicPr>
            <a:picLocks noChangeAspect="1"/>
          </p:cNvPicPr>
          <p:nvPr/>
        </p:nvPicPr>
        <p:blipFill>
          <a:blip r:embed="rId6"/>
          <a:srcRect/>
          <a:stretch>
            <a:fillRect/>
          </a:stretch>
        </p:blipFill>
        <p:spPr bwMode="auto">
          <a:xfrm>
            <a:off x="755650" y="3797300"/>
            <a:ext cx="3330575" cy="1987550"/>
          </a:xfrm>
          <a:prstGeom prst="rect">
            <a:avLst/>
          </a:prstGeom>
          <a:noFill/>
          <a:ln w="9525">
            <a:noFill/>
            <a:miter lim="800000"/>
            <a:headEnd/>
            <a:tailEnd/>
          </a:ln>
        </p:spPr>
      </p:pic>
      <p:pic>
        <p:nvPicPr>
          <p:cNvPr id="60422" name="Afbeelding 7"/>
          <p:cNvPicPr>
            <a:picLocks noChangeAspect="1"/>
          </p:cNvPicPr>
          <p:nvPr/>
        </p:nvPicPr>
        <p:blipFill>
          <a:blip r:embed="rId7"/>
          <a:srcRect/>
          <a:stretch>
            <a:fillRect/>
          </a:stretch>
        </p:blipFill>
        <p:spPr bwMode="auto">
          <a:xfrm>
            <a:off x="5948363" y="3068638"/>
            <a:ext cx="2008187" cy="2008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Afbeelding 1"/>
          <p:cNvPicPr>
            <a:picLocks noChangeAspect="1"/>
          </p:cNvPicPr>
          <p:nvPr/>
        </p:nvPicPr>
        <p:blipFill>
          <a:blip r:embed="rId2"/>
          <a:srcRect/>
          <a:stretch>
            <a:fillRect/>
          </a:stretch>
        </p:blipFill>
        <p:spPr bwMode="auto">
          <a:xfrm>
            <a:off x="539750" y="260350"/>
            <a:ext cx="3048000" cy="3033713"/>
          </a:xfrm>
          <a:prstGeom prst="rect">
            <a:avLst/>
          </a:prstGeom>
          <a:noFill/>
          <a:ln w="9525">
            <a:noFill/>
            <a:miter lim="800000"/>
            <a:headEnd/>
            <a:tailEnd/>
          </a:ln>
        </p:spPr>
      </p:pic>
      <p:pic>
        <p:nvPicPr>
          <p:cNvPr id="62466" name="Afbeelding 2"/>
          <p:cNvPicPr>
            <a:picLocks noChangeAspect="1"/>
          </p:cNvPicPr>
          <p:nvPr/>
        </p:nvPicPr>
        <p:blipFill>
          <a:blip r:embed="rId3"/>
          <a:srcRect/>
          <a:stretch>
            <a:fillRect/>
          </a:stretch>
        </p:blipFill>
        <p:spPr bwMode="auto">
          <a:xfrm>
            <a:off x="4427538" y="908050"/>
            <a:ext cx="3749675" cy="1874838"/>
          </a:xfrm>
          <a:prstGeom prst="rect">
            <a:avLst/>
          </a:prstGeom>
          <a:noFill/>
          <a:ln w="9525">
            <a:noFill/>
            <a:miter lim="800000"/>
            <a:headEnd/>
            <a:tailEnd/>
          </a:ln>
        </p:spPr>
      </p:pic>
      <p:pic>
        <p:nvPicPr>
          <p:cNvPr id="62467" name="Afbeelding 3"/>
          <p:cNvPicPr>
            <a:picLocks noChangeAspect="1"/>
          </p:cNvPicPr>
          <p:nvPr/>
        </p:nvPicPr>
        <p:blipFill>
          <a:blip r:embed="rId4"/>
          <a:srcRect/>
          <a:stretch>
            <a:fillRect/>
          </a:stretch>
        </p:blipFill>
        <p:spPr bwMode="auto">
          <a:xfrm>
            <a:off x="1763713" y="3429000"/>
            <a:ext cx="1944687" cy="2384425"/>
          </a:xfrm>
          <a:prstGeom prst="rect">
            <a:avLst/>
          </a:prstGeom>
          <a:noFill/>
          <a:ln w="9525">
            <a:noFill/>
            <a:miter lim="800000"/>
            <a:headEnd/>
            <a:tailEnd/>
          </a:ln>
        </p:spPr>
      </p:pic>
      <p:pic>
        <p:nvPicPr>
          <p:cNvPr id="62468" name="Afbeelding 4"/>
          <p:cNvPicPr>
            <a:picLocks noChangeAspect="1"/>
          </p:cNvPicPr>
          <p:nvPr/>
        </p:nvPicPr>
        <p:blipFill>
          <a:blip r:embed="rId5"/>
          <a:srcRect/>
          <a:stretch>
            <a:fillRect/>
          </a:stretch>
        </p:blipFill>
        <p:spPr bwMode="auto">
          <a:xfrm>
            <a:off x="5076825" y="3294063"/>
            <a:ext cx="2997200" cy="224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p:cNvSpPr>
            <a:spLocks noGrp="1"/>
          </p:cNvSpPr>
          <p:nvPr>
            <p:ph type="title"/>
          </p:nvPr>
        </p:nvSpPr>
        <p:spPr/>
        <p:txBody>
          <a:bodyPr/>
          <a:lstStyle/>
          <a:p>
            <a:r>
              <a:rPr lang="nl-NL" sz="3200" smtClean="0"/>
              <a:t>Verpleegkundig Specialist als casemanager</a:t>
            </a:r>
          </a:p>
        </p:txBody>
      </p:sp>
      <p:sp>
        <p:nvSpPr>
          <p:cNvPr id="21506" name="Tijdelijke aanduiding voor inhoud 7"/>
          <p:cNvSpPr>
            <a:spLocks noGrp="1"/>
          </p:cNvSpPr>
          <p:nvPr>
            <p:ph idx="1"/>
          </p:nvPr>
        </p:nvSpPr>
        <p:spPr/>
        <p:txBody>
          <a:bodyPr/>
          <a:lstStyle/>
          <a:p>
            <a:pPr>
              <a:lnSpc>
                <a:spcPct val="110000"/>
              </a:lnSpc>
            </a:pPr>
            <a:r>
              <a:rPr lang="nl-NL" sz="2000" smtClean="0"/>
              <a:t>Eerste aanspreekpunt voor de patiënt en de andere behandeldisciplines</a:t>
            </a:r>
          </a:p>
          <a:p>
            <a:pPr>
              <a:lnSpc>
                <a:spcPct val="110000"/>
              </a:lnSpc>
            </a:pPr>
            <a:r>
              <a:rPr lang="nl-NL" sz="2000" smtClean="0"/>
              <a:t>Voert zelfstandig spreekuur </a:t>
            </a:r>
          </a:p>
          <a:p>
            <a:pPr>
              <a:lnSpc>
                <a:spcPct val="110000"/>
              </a:lnSpc>
            </a:pPr>
            <a:r>
              <a:rPr lang="nl-NL" sz="2000" smtClean="0"/>
              <a:t>Geeft voorlichting, instructie en advies aan patiënten</a:t>
            </a:r>
          </a:p>
          <a:p>
            <a:pPr>
              <a:lnSpc>
                <a:spcPct val="110000"/>
              </a:lnSpc>
            </a:pPr>
            <a:r>
              <a:rPr lang="nl-NL" sz="2000" smtClean="0"/>
              <a:t>Motiveert patiënten om lichamelijk zo zelfstandig mogelijk te functioneren en hen aan te zetten tot gedragsverandering als het gaat om een gezonde leefstijl. </a:t>
            </a:r>
          </a:p>
          <a:p>
            <a:pPr>
              <a:lnSpc>
                <a:spcPct val="110000"/>
              </a:lnSpc>
            </a:pPr>
            <a:r>
              <a:rPr lang="nl-NL" sz="2000" smtClean="0"/>
              <a:t>Bij (tijdelijk) minder voorspoedig revalidatieproces de patiënt opnieuw  motiveren.</a:t>
            </a:r>
          </a:p>
          <a:p>
            <a:pPr>
              <a:lnSpc>
                <a:spcPct val="110000"/>
              </a:lnSpc>
            </a:pPr>
            <a:r>
              <a:rPr lang="nl-NL" sz="2000" smtClean="0"/>
              <a:t>Coördineert het gehele traject: de  intake- en evaluatiegesprekken, de voorbereiding en aansturing van de MDO's en de communicatie met alle behandeldisciplines. </a:t>
            </a:r>
          </a:p>
          <a:p>
            <a:endParaRPr lang="nl-NL"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hthoek 1"/>
          <p:cNvSpPr>
            <a:spLocks noChangeArrowheads="1"/>
          </p:cNvSpPr>
          <p:nvPr/>
        </p:nvSpPr>
        <p:spPr bwMode="auto">
          <a:xfrm>
            <a:off x="755650" y="1916113"/>
            <a:ext cx="7848600" cy="946150"/>
          </a:xfrm>
          <a:prstGeom prst="rect">
            <a:avLst/>
          </a:prstGeom>
          <a:noFill/>
          <a:ln w="9525">
            <a:noFill/>
            <a:miter lim="800000"/>
            <a:headEnd/>
            <a:tailEnd/>
          </a:ln>
        </p:spPr>
        <p:txBody>
          <a:bodyPr>
            <a:spAutoFit/>
          </a:bodyPr>
          <a:lstStyle/>
          <a:p>
            <a:r>
              <a:rPr lang="nl-NL" sz="2800"/>
              <a:t/>
            </a:r>
            <a:br>
              <a:rPr lang="nl-NL" sz="2800"/>
            </a:br>
            <a:endParaRPr lang="nl-NL" sz="2800"/>
          </a:p>
        </p:txBody>
      </p:sp>
      <p:sp>
        <p:nvSpPr>
          <p:cNvPr id="63491" name="Text Box 3"/>
          <p:cNvSpPr txBox="1">
            <a:spLocks noChangeArrowheads="1"/>
          </p:cNvSpPr>
          <p:nvPr/>
        </p:nvSpPr>
        <p:spPr bwMode="auto">
          <a:xfrm>
            <a:off x="1042988" y="1203325"/>
            <a:ext cx="7416800" cy="1920875"/>
          </a:xfrm>
          <a:prstGeom prst="rect">
            <a:avLst/>
          </a:prstGeom>
          <a:noFill/>
          <a:ln w="9525">
            <a:noFill/>
            <a:miter lim="800000"/>
            <a:headEnd/>
            <a:tailEnd/>
          </a:ln>
          <a:effectLst/>
        </p:spPr>
        <p:txBody>
          <a:bodyPr>
            <a:spAutoFit/>
          </a:bodyPr>
          <a:lstStyle/>
          <a:p>
            <a:r>
              <a:rPr lang="nl-NL" sz="3200">
                <a:solidFill>
                  <a:srgbClr val="000080"/>
                </a:solidFill>
              </a:rPr>
              <a:t>Stelling 1</a:t>
            </a:r>
          </a:p>
          <a:p>
            <a:endParaRPr lang="nl-NL" sz="3200">
              <a:solidFill>
                <a:srgbClr val="000080"/>
              </a:solidFill>
            </a:endParaRPr>
          </a:p>
          <a:p>
            <a:r>
              <a:rPr lang="nl-NL" sz="2800">
                <a:solidFill>
                  <a:srgbClr val="000080"/>
                </a:solidFill>
              </a:rPr>
              <a:t>Positieve gedragsverandering bij een hart- en vaatziekte moet beloond worden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hthoek 1"/>
          <p:cNvSpPr>
            <a:spLocks noChangeArrowheads="1"/>
          </p:cNvSpPr>
          <p:nvPr/>
        </p:nvSpPr>
        <p:spPr bwMode="auto">
          <a:xfrm>
            <a:off x="755650" y="1916113"/>
            <a:ext cx="7848600" cy="946150"/>
          </a:xfrm>
          <a:prstGeom prst="rect">
            <a:avLst/>
          </a:prstGeom>
          <a:noFill/>
          <a:ln w="9525">
            <a:noFill/>
            <a:miter lim="800000"/>
            <a:headEnd/>
            <a:tailEnd/>
          </a:ln>
        </p:spPr>
        <p:txBody>
          <a:bodyPr>
            <a:spAutoFit/>
          </a:bodyPr>
          <a:lstStyle/>
          <a:p>
            <a:r>
              <a:rPr lang="nl-NL" sz="2800"/>
              <a:t/>
            </a:r>
            <a:br>
              <a:rPr lang="nl-NL" sz="2800"/>
            </a:br>
            <a:endParaRPr lang="nl-NL" sz="2800"/>
          </a:p>
        </p:txBody>
      </p:sp>
      <p:sp>
        <p:nvSpPr>
          <p:cNvPr id="65539" name="Text Box 3"/>
          <p:cNvSpPr txBox="1">
            <a:spLocks noChangeArrowheads="1"/>
          </p:cNvSpPr>
          <p:nvPr/>
        </p:nvSpPr>
        <p:spPr bwMode="auto">
          <a:xfrm>
            <a:off x="1042988" y="1203325"/>
            <a:ext cx="7416800" cy="1860550"/>
          </a:xfrm>
          <a:prstGeom prst="rect">
            <a:avLst/>
          </a:prstGeom>
          <a:noFill/>
          <a:ln w="9525">
            <a:noFill/>
            <a:miter lim="800000"/>
            <a:headEnd/>
            <a:tailEnd/>
          </a:ln>
          <a:effectLst/>
        </p:spPr>
        <p:txBody>
          <a:bodyPr>
            <a:spAutoFit/>
          </a:bodyPr>
          <a:lstStyle/>
          <a:p>
            <a:r>
              <a:rPr lang="nl-NL" sz="3200">
                <a:solidFill>
                  <a:srgbClr val="000080"/>
                </a:solidFill>
              </a:rPr>
              <a:t>Stelling 2</a:t>
            </a:r>
          </a:p>
          <a:p>
            <a:endParaRPr lang="nl-NL" sz="2800">
              <a:solidFill>
                <a:srgbClr val="000080"/>
              </a:solidFill>
            </a:endParaRPr>
          </a:p>
          <a:p>
            <a:r>
              <a:rPr lang="nl-NL" sz="2800">
                <a:solidFill>
                  <a:srgbClr val="000080"/>
                </a:solidFill>
              </a:rPr>
              <a:t>Patiënten met een hart- en vaatziekte zijn verplicht zich gezond te gedragen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hthoek 1"/>
          <p:cNvSpPr>
            <a:spLocks noChangeArrowheads="1"/>
          </p:cNvSpPr>
          <p:nvPr/>
        </p:nvSpPr>
        <p:spPr bwMode="auto">
          <a:xfrm>
            <a:off x="755650" y="1916113"/>
            <a:ext cx="7848600" cy="946150"/>
          </a:xfrm>
          <a:prstGeom prst="rect">
            <a:avLst/>
          </a:prstGeom>
          <a:noFill/>
          <a:ln w="9525">
            <a:noFill/>
            <a:miter lim="800000"/>
            <a:headEnd/>
            <a:tailEnd/>
          </a:ln>
        </p:spPr>
        <p:txBody>
          <a:bodyPr>
            <a:spAutoFit/>
          </a:bodyPr>
          <a:lstStyle/>
          <a:p>
            <a:r>
              <a:rPr lang="nl-NL" sz="2800"/>
              <a:t/>
            </a:r>
            <a:br>
              <a:rPr lang="nl-NL" sz="2800"/>
            </a:br>
            <a:endParaRPr lang="nl-NL" sz="2800"/>
          </a:p>
        </p:txBody>
      </p:sp>
      <p:sp>
        <p:nvSpPr>
          <p:cNvPr id="66563" name="Text Box 3"/>
          <p:cNvSpPr txBox="1">
            <a:spLocks noChangeArrowheads="1"/>
          </p:cNvSpPr>
          <p:nvPr/>
        </p:nvSpPr>
        <p:spPr bwMode="auto">
          <a:xfrm>
            <a:off x="1042988" y="1203325"/>
            <a:ext cx="7416800" cy="2714625"/>
          </a:xfrm>
          <a:prstGeom prst="rect">
            <a:avLst/>
          </a:prstGeom>
          <a:noFill/>
          <a:ln w="9525">
            <a:noFill/>
            <a:miter lim="800000"/>
            <a:headEnd/>
            <a:tailEnd/>
          </a:ln>
          <a:effectLst/>
        </p:spPr>
        <p:txBody>
          <a:bodyPr>
            <a:spAutoFit/>
          </a:bodyPr>
          <a:lstStyle/>
          <a:p>
            <a:r>
              <a:rPr lang="nl-NL" sz="3200">
                <a:solidFill>
                  <a:srgbClr val="000080"/>
                </a:solidFill>
              </a:rPr>
              <a:t>Stelling 3</a:t>
            </a:r>
          </a:p>
          <a:p>
            <a:endParaRPr lang="nl-NL" sz="2800">
              <a:solidFill>
                <a:srgbClr val="000080"/>
              </a:solidFill>
            </a:endParaRPr>
          </a:p>
          <a:p>
            <a:r>
              <a:rPr lang="nl-NL" sz="2800">
                <a:solidFill>
                  <a:srgbClr val="000080"/>
                </a:solidFill>
              </a:rPr>
              <a:t>Hartrevalidatie stopt bij 75 jaar en ouder </a:t>
            </a:r>
          </a:p>
          <a:p>
            <a:endParaRPr lang="nl-NL" sz="2800">
              <a:solidFill>
                <a:srgbClr val="000080"/>
              </a:solidFill>
            </a:endParaRPr>
          </a:p>
          <a:p>
            <a:r>
              <a:rPr lang="nl-NL" sz="2800">
                <a:solidFill>
                  <a:srgbClr val="000080"/>
                </a:solidFill>
              </a:rPr>
              <a:t>patiënten ouder dan 75 jaar hoeven niet meer gestimuleerd te worden tot gedragsverandering</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hthoek 1"/>
          <p:cNvSpPr>
            <a:spLocks noChangeArrowheads="1"/>
          </p:cNvSpPr>
          <p:nvPr/>
        </p:nvSpPr>
        <p:spPr bwMode="auto">
          <a:xfrm>
            <a:off x="755650" y="1916113"/>
            <a:ext cx="7848600" cy="946150"/>
          </a:xfrm>
          <a:prstGeom prst="rect">
            <a:avLst/>
          </a:prstGeom>
          <a:noFill/>
          <a:ln w="9525">
            <a:noFill/>
            <a:miter lim="800000"/>
            <a:headEnd/>
            <a:tailEnd/>
          </a:ln>
        </p:spPr>
        <p:txBody>
          <a:bodyPr>
            <a:spAutoFit/>
          </a:bodyPr>
          <a:lstStyle/>
          <a:p>
            <a:r>
              <a:rPr lang="nl-NL" sz="2800"/>
              <a:t/>
            </a:r>
            <a:br>
              <a:rPr lang="nl-NL" sz="2800"/>
            </a:br>
            <a:endParaRPr lang="nl-NL" sz="2800"/>
          </a:p>
        </p:txBody>
      </p:sp>
      <p:sp>
        <p:nvSpPr>
          <p:cNvPr id="67587" name="Text Box 3"/>
          <p:cNvSpPr txBox="1">
            <a:spLocks noChangeArrowheads="1"/>
          </p:cNvSpPr>
          <p:nvPr/>
        </p:nvSpPr>
        <p:spPr bwMode="auto">
          <a:xfrm>
            <a:off x="1042988" y="1203325"/>
            <a:ext cx="7416800" cy="1860550"/>
          </a:xfrm>
          <a:prstGeom prst="rect">
            <a:avLst/>
          </a:prstGeom>
          <a:noFill/>
          <a:ln w="9525">
            <a:noFill/>
            <a:miter lim="800000"/>
            <a:headEnd/>
            <a:tailEnd/>
          </a:ln>
          <a:effectLst/>
        </p:spPr>
        <p:txBody>
          <a:bodyPr>
            <a:spAutoFit/>
          </a:bodyPr>
          <a:lstStyle/>
          <a:p>
            <a:r>
              <a:rPr lang="nl-NL" sz="3200">
                <a:solidFill>
                  <a:srgbClr val="000080"/>
                </a:solidFill>
              </a:rPr>
              <a:t>Stelling 4</a:t>
            </a:r>
          </a:p>
          <a:p>
            <a:endParaRPr lang="nl-NL" sz="2800">
              <a:solidFill>
                <a:srgbClr val="000080"/>
              </a:solidFill>
            </a:endParaRPr>
          </a:p>
          <a:p>
            <a:r>
              <a:rPr lang="nl-NL" sz="2800">
                <a:solidFill>
                  <a:srgbClr val="000080"/>
                </a:solidFill>
              </a:rPr>
              <a:t>Het is vooral de verantwoordelijkheid van de overheid om positieve gezondheid te stimuleren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Afbeelding 3"/>
          <p:cNvPicPr>
            <a:picLocks noChangeAspect="1"/>
          </p:cNvPicPr>
          <p:nvPr/>
        </p:nvPicPr>
        <p:blipFill>
          <a:blip r:embed="rId2"/>
          <a:srcRect/>
          <a:stretch>
            <a:fillRect/>
          </a:stretch>
        </p:blipFill>
        <p:spPr bwMode="auto">
          <a:xfrm>
            <a:off x="268288" y="260350"/>
            <a:ext cx="2378075" cy="2378075"/>
          </a:xfrm>
          <a:prstGeom prst="rect">
            <a:avLst/>
          </a:prstGeom>
          <a:noFill/>
          <a:ln w="9525">
            <a:noFill/>
            <a:miter lim="800000"/>
            <a:headEnd/>
            <a:tailEnd/>
          </a:ln>
        </p:spPr>
      </p:pic>
      <p:pic>
        <p:nvPicPr>
          <p:cNvPr id="23554" name="Afbeelding 4"/>
          <p:cNvPicPr>
            <a:picLocks noChangeAspect="1"/>
          </p:cNvPicPr>
          <p:nvPr/>
        </p:nvPicPr>
        <p:blipFill>
          <a:blip r:embed="rId3"/>
          <a:srcRect/>
          <a:stretch>
            <a:fillRect/>
          </a:stretch>
        </p:blipFill>
        <p:spPr bwMode="auto">
          <a:xfrm>
            <a:off x="5546725" y="260350"/>
            <a:ext cx="3190875" cy="2393950"/>
          </a:xfrm>
          <a:prstGeom prst="rect">
            <a:avLst/>
          </a:prstGeom>
          <a:noFill/>
          <a:ln w="9525">
            <a:noFill/>
            <a:miter lim="800000"/>
            <a:headEnd/>
            <a:tailEnd/>
          </a:ln>
        </p:spPr>
      </p:pic>
      <p:pic>
        <p:nvPicPr>
          <p:cNvPr id="23555" name="Afbeelding 5"/>
          <p:cNvPicPr>
            <a:picLocks noChangeAspect="1"/>
          </p:cNvPicPr>
          <p:nvPr/>
        </p:nvPicPr>
        <p:blipFill>
          <a:blip r:embed="rId4"/>
          <a:srcRect/>
          <a:stretch>
            <a:fillRect/>
          </a:stretch>
        </p:blipFill>
        <p:spPr bwMode="auto">
          <a:xfrm>
            <a:off x="2962275" y="1541463"/>
            <a:ext cx="2584450" cy="2224087"/>
          </a:xfrm>
          <a:prstGeom prst="rect">
            <a:avLst/>
          </a:prstGeom>
          <a:noFill/>
          <a:ln w="9525">
            <a:noFill/>
            <a:miter lim="800000"/>
            <a:headEnd/>
            <a:tailEnd/>
          </a:ln>
        </p:spPr>
      </p:pic>
      <p:pic>
        <p:nvPicPr>
          <p:cNvPr id="23556" name="Afbeelding 6"/>
          <p:cNvPicPr>
            <a:picLocks noChangeAspect="1"/>
          </p:cNvPicPr>
          <p:nvPr/>
        </p:nvPicPr>
        <p:blipFill>
          <a:blip r:embed="rId5"/>
          <a:srcRect/>
          <a:stretch>
            <a:fillRect/>
          </a:stretch>
        </p:blipFill>
        <p:spPr bwMode="auto">
          <a:xfrm>
            <a:off x="755650" y="3797300"/>
            <a:ext cx="3330575" cy="1987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hthoek 1"/>
          <p:cNvSpPr>
            <a:spLocks noChangeArrowheads="1"/>
          </p:cNvSpPr>
          <p:nvPr/>
        </p:nvSpPr>
        <p:spPr bwMode="auto">
          <a:xfrm>
            <a:off x="971550" y="1341438"/>
            <a:ext cx="7129463" cy="1554162"/>
          </a:xfrm>
          <a:prstGeom prst="rect">
            <a:avLst/>
          </a:prstGeom>
          <a:noFill/>
          <a:ln w="9525">
            <a:noFill/>
            <a:miter lim="800000"/>
            <a:headEnd/>
            <a:tailEnd/>
          </a:ln>
        </p:spPr>
        <p:txBody>
          <a:bodyPr>
            <a:spAutoFit/>
          </a:bodyPr>
          <a:lstStyle/>
          <a:p>
            <a:r>
              <a:rPr lang="nl-NL" sz="3200">
                <a:solidFill>
                  <a:srgbClr val="000080"/>
                </a:solidFill>
              </a:rPr>
              <a:t>Niet de onderliggende aandoening, maar gezonde leefstijl, gedragsontwikkeling &amp; zelfmanagement centraal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3"/>
          <a:srcRect/>
          <a:stretch>
            <a:fillRect/>
          </a:stretch>
        </p:blipFill>
        <p:spPr bwMode="auto">
          <a:xfrm>
            <a:off x="1439863" y="1079500"/>
            <a:ext cx="6119812" cy="4500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hthoek 1"/>
          <p:cNvSpPr>
            <a:spLocks noChangeArrowheads="1"/>
          </p:cNvSpPr>
          <p:nvPr/>
        </p:nvSpPr>
        <p:spPr bwMode="auto">
          <a:xfrm>
            <a:off x="1258888" y="1268413"/>
            <a:ext cx="5381625" cy="2773362"/>
          </a:xfrm>
          <a:prstGeom prst="rect">
            <a:avLst/>
          </a:prstGeom>
          <a:noFill/>
          <a:ln w="9525">
            <a:noFill/>
            <a:miter lim="800000"/>
            <a:headEnd/>
            <a:tailEnd/>
          </a:ln>
        </p:spPr>
        <p:txBody>
          <a:bodyPr>
            <a:spAutoFit/>
          </a:bodyPr>
          <a:lstStyle/>
          <a:p>
            <a:r>
              <a:rPr lang="nl-NL" sz="3200">
                <a:solidFill>
                  <a:srgbClr val="000080"/>
                </a:solidFill>
              </a:rPr>
              <a:t>Effectiever als patiënt zelf oordeelt over wat goed of slecht voor hem is en daarmee zichzelf overtuigt </a:t>
            </a:r>
          </a:p>
          <a:p>
            <a:endParaRPr lang="nl-NL" sz="3200">
              <a:solidFill>
                <a:srgbClr val="000080"/>
              </a:solidFill>
            </a:endParaRPr>
          </a:p>
          <a:p>
            <a:r>
              <a:rPr lang="nl-NL" sz="1600" i="1">
                <a:solidFill>
                  <a:srgbClr val="000080"/>
                </a:solidFill>
              </a:rPr>
              <a:t>(zelfperceptie theorie Bem)</a:t>
            </a:r>
          </a:p>
        </p:txBody>
      </p:sp>
      <p:pic>
        <p:nvPicPr>
          <p:cNvPr id="27650" name="Afbeelding 2"/>
          <p:cNvPicPr>
            <a:picLocks noChangeAspect="1"/>
          </p:cNvPicPr>
          <p:nvPr/>
        </p:nvPicPr>
        <p:blipFill>
          <a:blip r:embed="rId3"/>
          <a:srcRect/>
          <a:stretch>
            <a:fillRect/>
          </a:stretch>
        </p:blipFill>
        <p:spPr bwMode="auto">
          <a:xfrm>
            <a:off x="6588125" y="3732213"/>
            <a:ext cx="1368425" cy="1263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hthoek 1"/>
          <p:cNvSpPr>
            <a:spLocks noChangeArrowheads="1"/>
          </p:cNvSpPr>
          <p:nvPr/>
        </p:nvSpPr>
        <p:spPr bwMode="auto">
          <a:xfrm>
            <a:off x="971550" y="1052513"/>
            <a:ext cx="7345363" cy="2041525"/>
          </a:xfrm>
          <a:prstGeom prst="rect">
            <a:avLst/>
          </a:prstGeom>
          <a:noFill/>
          <a:ln w="9525">
            <a:noFill/>
            <a:miter lim="800000"/>
            <a:headEnd/>
            <a:tailEnd/>
          </a:ln>
        </p:spPr>
        <p:txBody>
          <a:bodyPr>
            <a:spAutoFit/>
          </a:bodyPr>
          <a:lstStyle/>
          <a:p>
            <a:r>
              <a:rPr lang="nl-NL" sz="3200">
                <a:solidFill>
                  <a:srgbClr val="000080"/>
                </a:solidFill>
              </a:rPr>
              <a:t>Patiënt bepaalt doelstelling voor hartrevalidatie</a:t>
            </a:r>
            <a:br>
              <a:rPr lang="nl-NL" sz="3200">
                <a:solidFill>
                  <a:srgbClr val="000080"/>
                </a:solidFill>
              </a:rPr>
            </a:br>
            <a:r>
              <a:rPr lang="nl-NL" sz="3200">
                <a:solidFill>
                  <a:srgbClr val="000080"/>
                </a:solidFill>
              </a:rPr>
              <a:t/>
            </a:r>
            <a:br>
              <a:rPr lang="nl-NL" sz="3200">
                <a:solidFill>
                  <a:srgbClr val="000080"/>
                </a:solidFill>
              </a:rPr>
            </a:br>
            <a:r>
              <a:rPr lang="nl-NL" sz="3200">
                <a:solidFill>
                  <a:srgbClr val="000080"/>
                </a:solidFill>
              </a:rPr>
              <a:t>FLOW biedt het programma &amp; coaching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AF756EE84F3CC40B7DACC5BCBDA4AA1" ma:contentTypeVersion="2" ma:contentTypeDescription="Een nieuw document maken." ma:contentTypeScope="" ma:versionID="e753f3078952fb5d355d0f618d43e1e6">
  <xsd:schema xmlns:xsd="http://www.w3.org/2001/XMLSchema" xmlns:xs="http://www.w3.org/2001/XMLSchema" xmlns:p="http://schemas.microsoft.com/office/2006/metadata/properties" xmlns:ns2="c8a59fa2-ef05-456c-89a9-496c1a953b03" targetNamespace="http://schemas.microsoft.com/office/2006/metadata/properties" ma:root="true" ma:fieldsID="822e280fe3b43eadce718bce48e9355b" ns2:_="">
    <xsd:import namespace="c8a59fa2-ef05-456c-89a9-496c1a953b03"/>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a59fa2-ef05-456c-89a9-496c1a953b03"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61CBAE5-CC9E-4697-B316-BDA778375E53}"/>
</file>

<file path=customXml/itemProps2.xml><?xml version="1.0" encoding="utf-8"?>
<ds:datastoreItem xmlns:ds="http://schemas.openxmlformats.org/officeDocument/2006/customXml" ds:itemID="{F0B22018-516F-4C36-90A2-71A57FD4E284}"/>
</file>

<file path=customXml/itemProps3.xml><?xml version="1.0" encoding="utf-8"?>
<ds:datastoreItem xmlns:ds="http://schemas.openxmlformats.org/officeDocument/2006/customXml" ds:itemID="{DDA7542D-308B-4C61-B1CA-3E1DF9111A48}"/>
</file>

<file path=docProps/app.xml><?xml version="1.0" encoding="utf-8"?>
<Properties xmlns="http://schemas.openxmlformats.org/officeDocument/2006/extended-properties" xmlns:vt="http://schemas.openxmlformats.org/officeDocument/2006/docPropsVTypes">
  <Template/>
  <TotalTime>4418</TotalTime>
  <Words>658</Words>
  <Application>Microsoft Office PowerPoint</Application>
  <PresentationFormat>Diavoorstelling (4:3)</PresentationFormat>
  <Paragraphs>102</Paragraphs>
  <Slides>43</Slides>
  <Notes>7</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43</vt:i4>
      </vt:variant>
    </vt:vector>
  </HeadingPairs>
  <TitlesOfParts>
    <vt:vector size="50" baseType="lpstr">
      <vt:lpstr>ＭＳ Ｐゴシック</vt:lpstr>
      <vt:lpstr>ＭＳ Ｐゴシック</vt:lpstr>
      <vt:lpstr>Arial</vt:lpstr>
      <vt:lpstr>Calibri</vt:lpstr>
      <vt:lpstr>Franklin Gothic Heavy</vt:lpstr>
      <vt:lpstr>Times New Roman</vt:lpstr>
      <vt:lpstr>Standaardontwerp</vt:lpstr>
      <vt:lpstr>De patiënt als regisseur van eigen zorgproces </vt:lpstr>
      <vt:lpstr>PowerPoint-presentatie</vt:lpstr>
      <vt:lpstr>CARDSS - Cardiac Rehabilitation Decision Support System -</vt:lpstr>
      <vt:lpstr>Verpleegkundig Specialist als casemanager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Maxima Medisch Centrum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e.intzandt</dc:creator>
  <cp:lastModifiedBy>Jacqueline Philipsen</cp:lastModifiedBy>
  <cp:revision>259</cp:revision>
  <dcterms:created xsi:type="dcterms:W3CDTF">2011-10-06T12:09:16Z</dcterms:created>
  <dcterms:modified xsi:type="dcterms:W3CDTF">2015-06-15T10:42:28Z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0x0101002AF756EE84F3CC40B7DACC5BCBDA4AA1</vt:lpwstr>
  </property>
</Properties>
</file>