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73" r:id="rId2"/>
    <p:sldId id="435" r:id="rId3"/>
    <p:sldId id="456" r:id="rId4"/>
    <p:sldId id="458" r:id="rId5"/>
    <p:sldId id="459" r:id="rId6"/>
    <p:sldId id="460" r:id="rId7"/>
    <p:sldId id="461" r:id="rId8"/>
    <p:sldId id="436" r:id="rId9"/>
    <p:sldId id="462" r:id="rId10"/>
    <p:sldId id="457" r:id="rId11"/>
    <p:sldId id="463" r:id="rId12"/>
    <p:sldId id="416" r:id="rId13"/>
    <p:sldId id="439" r:id="rId14"/>
    <p:sldId id="441" r:id="rId15"/>
    <p:sldId id="445" r:id="rId16"/>
    <p:sldId id="448" r:id="rId17"/>
    <p:sldId id="449" r:id="rId18"/>
    <p:sldId id="450" r:id="rId19"/>
    <p:sldId id="452" r:id="rId20"/>
    <p:sldId id="453" r:id="rId21"/>
    <p:sldId id="454" r:id="rId22"/>
    <p:sldId id="434" r:id="rId23"/>
    <p:sldId id="415" r:id="rId2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222983"/>
    <a:srgbClr val="000080"/>
    <a:srgbClr val="6C3A76"/>
    <a:srgbClr val="502B57"/>
    <a:srgbClr val="F7DB0D"/>
    <a:srgbClr val="DA4263"/>
    <a:srgbClr val="35A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78686" autoAdjust="0"/>
  </p:normalViewPr>
  <p:slideViewPr>
    <p:cSldViewPr>
      <p:cViewPr varScale="1">
        <p:scale>
          <a:sx n="58" d="100"/>
          <a:sy n="58" d="100"/>
        </p:scale>
        <p:origin x="17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1C4B9-BC2A-4F3E-A211-9148CF8DC4E4}" type="datetimeFigureOut">
              <a:rPr lang="nl-NL"/>
              <a:pPr>
                <a:defRPr/>
              </a:pPr>
              <a:t>17-6-2015</a:t>
            </a:fld>
            <a:endParaRPr lang="nl-NL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5AA6C8-01E1-4747-ACAB-0D7722CD25D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086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7B3C94-9E93-455E-87AC-0989715F4B41}" type="datetimeFigureOut">
              <a:rPr lang="nl-NL"/>
              <a:pPr>
                <a:defRPr/>
              </a:pPr>
              <a:t>17-6-2015</a:t>
            </a:fld>
            <a:endParaRPr lang="nl-N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C99E43-2B4E-458D-8F60-F683B0BACDC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559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506B-A791-499F-B72B-AE5C53EDBB3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6D027-4C79-4E5F-9884-89A171E2E4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62554-CEAA-4DB2-A659-40D38510B9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EBB68-687D-46AB-8193-4CCC6CE169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7BB78-62B2-4D62-B999-98730B16E3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85418-BDAD-4E7E-B3B2-6836AC82362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3BB32-65E9-4BEE-A710-BB48A361ACE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2F75E-4D78-4550-805D-315612C71C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677E8-67F3-408E-8C02-12959B9624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30BF-D0ED-46B9-91E0-A8E7AB32B0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0F2FD-1E8D-4FD0-A21A-1A178FBABB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C0201-F1D8-46C3-8047-BD3B31A5F9B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644C11-EE54-4835-ADB8-D7AFEA554E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0" y="5949950"/>
            <a:ext cx="9144000" cy="908050"/>
          </a:xfrm>
          <a:prstGeom prst="rect">
            <a:avLst/>
          </a:pr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Vrije vorm 9"/>
          <p:cNvSpPr/>
          <p:nvPr userDrawn="1"/>
        </p:nvSpPr>
        <p:spPr>
          <a:xfrm>
            <a:off x="7885113" y="5300663"/>
            <a:ext cx="1258887" cy="1368425"/>
          </a:xfrm>
          <a:custGeom>
            <a:avLst/>
            <a:gdLst>
              <a:gd name="connsiteX0" fmla="*/ 0 w 2808312"/>
              <a:gd name="connsiteY0" fmla="*/ 367485 h 2204864"/>
              <a:gd name="connsiteX1" fmla="*/ 107634 w 2808312"/>
              <a:gd name="connsiteY1" fmla="*/ 107634 h 2204864"/>
              <a:gd name="connsiteX2" fmla="*/ 367485 w 2808312"/>
              <a:gd name="connsiteY2" fmla="*/ 1 h 2204864"/>
              <a:gd name="connsiteX3" fmla="*/ 2440827 w 2808312"/>
              <a:gd name="connsiteY3" fmla="*/ 0 h 2204864"/>
              <a:gd name="connsiteX4" fmla="*/ 2700678 w 2808312"/>
              <a:gd name="connsiteY4" fmla="*/ 107634 h 2204864"/>
              <a:gd name="connsiteX5" fmla="*/ 2808311 w 2808312"/>
              <a:gd name="connsiteY5" fmla="*/ 367485 h 2204864"/>
              <a:gd name="connsiteX6" fmla="*/ 2808312 w 2808312"/>
              <a:gd name="connsiteY6" fmla="*/ 1837379 h 2204864"/>
              <a:gd name="connsiteX7" fmla="*/ 2700678 w 2808312"/>
              <a:gd name="connsiteY7" fmla="*/ 2097230 h 2204864"/>
              <a:gd name="connsiteX8" fmla="*/ 2440827 w 2808312"/>
              <a:gd name="connsiteY8" fmla="*/ 2204864 h 2204864"/>
              <a:gd name="connsiteX9" fmla="*/ 367485 w 2808312"/>
              <a:gd name="connsiteY9" fmla="*/ 2204864 h 2204864"/>
              <a:gd name="connsiteX10" fmla="*/ 107634 w 2808312"/>
              <a:gd name="connsiteY10" fmla="*/ 2097230 h 2204864"/>
              <a:gd name="connsiteX11" fmla="*/ 0 w 2808312"/>
              <a:gd name="connsiteY11" fmla="*/ 1837379 h 2204864"/>
              <a:gd name="connsiteX12" fmla="*/ 0 w 2808312"/>
              <a:gd name="connsiteY12" fmla="*/ 367485 h 2204864"/>
              <a:gd name="connsiteX0" fmla="*/ 0 w 2847631"/>
              <a:gd name="connsiteY0" fmla="*/ 367485 h 2204864"/>
              <a:gd name="connsiteX1" fmla="*/ 107634 w 2847631"/>
              <a:gd name="connsiteY1" fmla="*/ 107634 h 2204864"/>
              <a:gd name="connsiteX2" fmla="*/ 367485 w 2847631"/>
              <a:gd name="connsiteY2" fmla="*/ 1 h 2204864"/>
              <a:gd name="connsiteX3" fmla="*/ 2440827 w 2847631"/>
              <a:gd name="connsiteY3" fmla="*/ 0 h 2204864"/>
              <a:gd name="connsiteX4" fmla="*/ 2808311 w 2847631"/>
              <a:gd name="connsiteY4" fmla="*/ 367485 h 2204864"/>
              <a:gd name="connsiteX5" fmla="*/ 2808312 w 2847631"/>
              <a:gd name="connsiteY5" fmla="*/ 1837379 h 2204864"/>
              <a:gd name="connsiteX6" fmla="*/ 2700678 w 2847631"/>
              <a:gd name="connsiteY6" fmla="*/ 2097230 h 2204864"/>
              <a:gd name="connsiteX7" fmla="*/ 2440827 w 2847631"/>
              <a:gd name="connsiteY7" fmla="*/ 2204864 h 2204864"/>
              <a:gd name="connsiteX8" fmla="*/ 367485 w 2847631"/>
              <a:gd name="connsiteY8" fmla="*/ 2204864 h 2204864"/>
              <a:gd name="connsiteX9" fmla="*/ 107634 w 2847631"/>
              <a:gd name="connsiteY9" fmla="*/ 2097230 h 2204864"/>
              <a:gd name="connsiteX10" fmla="*/ 0 w 2847631"/>
              <a:gd name="connsiteY10" fmla="*/ 1837379 h 2204864"/>
              <a:gd name="connsiteX11" fmla="*/ 0 w 2847631"/>
              <a:gd name="connsiteY11" fmla="*/ 367485 h 2204864"/>
              <a:gd name="connsiteX0" fmla="*/ 0 w 2851620"/>
              <a:gd name="connsiteY0" fmla="*/ 367485 h 2204864"/>
              <a:gd name="connsiteX1" fmla="*/ 107634 w 2851620"/>
              <a:gd name="connsiteY1" fmla="*/ 107634 h 2204864"/>
              <a:gd name="connsiteX2" fmla="*/ 367485 w 2851620"/>
              <a:gd name="connsiteY2" fmla="*/ 1 h 2204864"/>
              <a:gd name="connsiteX3" fmla="*/ 2440827 w 2851620"/>
              <a:gd name="connsiteY3" fmla="*/ 0 h 2204864"/>
              <a:gd name="connsiteX4" fmla="*/ 2808312 w 2851620"/>
              <a:gd name="connsiteY4" fmla="*/ 1837379 h 2204864"/>
              <a:gd name="connsiteX5" fmla="*/ 2700678 w 2851620"/>
              <a:gd name="connsiteY5" fmla="*/ 2097230 h 2204864"/>
              <a:gd name="connsiteX6" fmla="*/ 2440827 w 2851620"/>
              <a:gd name="connsiteY6" fmla="*/ 2204864 h 2204864"/>
              <a:gd name="connsiteX7" fmla="*/ 367485 w 2851620"/>
              <a:gd name="connsiteY7" fmla="*/ 2204864 h 2204864"/>
              <a:gd name="connsiteX8" fmla="*/ 107634 w 2851620"/>
              <a:gd name="connsiteY8" fmla="*/ 2097230 h 2204864"/>
              <a:gd name="connsiteX9" fmla="*/ 0 w 2851620"/>
              <a:gd name="connsiteY9" fmla="*/ 1837379 h 2204864"/>
              <a:gd name="connsiteX10" fmla="*/ 0 w 2851620"/>
              <a:gd name="connsiteY10" fmla="*/ 367485 h 2204864"/>
              <a:gd name="connsiteX0" fmla="*/ 0 w 2829693"/>
              <a:gd name="connsiteY0" fmla="*/ 367485 h 2204864"/>
              <a:gd name="connsiteX1" fmla="*/ 107634 w 2829693"/>
              <a:gd name="connsiteY1" fmla="*/ 107634 h 2204864"/>
              <a:gd name="connsiteX2" fmla="*/ 367485 w 2829693"/>
              <a:gd name="connsiteY2" fmla="*/ 1 h 2204864"/>
              <a:gd name="connsiteX3" fmla="*/ 2440827 w 2829693"/>
              <a:gd name="connsiteY3" fmla="*/ 0 h 2204864"/>
              <a:gd name="connsiteX4" fmla="*/ 2700678 w 2829693"/>
              <a:gd name="connsiteY4" fmla="*/ 2097230 h 2204864"/>
              <a:gd name="connsiteX5" fmla="*/ 2440827 w 2829693"/>
              <a:gd name="connsiteY5" fmla="*/ 2204864 h 2204864"/>
              <a:gd name="connsiteX6" fmla="*/ 367485 w 2829693"/>
              <a:gd name="connsiteY6" fmla="*/ 2204864 h 2204864"/>
              <a:gd name="connsiteX7" fmla="*/ 107634 w 2829693"/>
              <a:gd name="connsiteY7" fmla="*/ 2097230 h 2204864"/>
              <a:gd name="connsiteX8" fmla="*/ 0 w 2829693"/>
              <a:gd name="connsiteY8" fmla="*/ 1837379 h 2204864"/>
              <a:gd name="connsiteX9" fmla="*/ 0 w 2829693"/>
              <a:gd name="connsiteY9" fmla="*/ 367485 h 2204864"/>
              <a:gd name="connsiteX0" fmla="*/ 0 w 2786384"/>
              <a:gd name="connsiteY0" fmla="*/ 367485 h 2204864"/>
              <a:gd name="connsiteX1" fmla="*/ 107634 w 2786384"/>
              <a:gd name="connsiteY1" fmla="*/ 107634 h 2204864"/>
              <a:gd name="connsiteX2" fmla="*/ 367485 w 2786384"/>
              <a:gd name="connsiteY2" fmla="*/ 1 h 2204864"/>
              <a:gd name="connsiteX3" fmla="*/ 2440827 w 2786384"/>
              <a:gd name="connsiteY3" fmla="*/ 0 h 2204864"/>
              <a:gd name="connsiteX4" fmla="*/ 2440827 w 2786384"/>
              <a:gd name="connsiteY4" fmla="*/ 2204864 h 2204864"/>
              <a:gd name="connsiteX5" fmla="*/ 367485 w 2786384"/>
              <a:gd name="connsiteY5" fmla="*/ 2204864 h 2204864"/>
              <a:gd name="connsiteX6" fmla="*/ 107634 w 2786384"/>
              <a:gd name="connsiteY6" fmla="*/ 2097230 h 2204864"/>
              <a:gd name="connsiteX7" fmla="*/ 0 w 2786384"/>
              <a:gd name="connsiteY7" fmla="*/ 1837379 h 2204864"/>
              <a:gd name="connsiteX8" fmla="*/ 0 w 2786384"/>
              <a:gd name="connsiteY8" fmla="*/ 367485 h 2204864"/>
              <a:gd name="connsiteX0" fmla="*/ 0 w 2786384"/>
              <a:gd name="connsiteY0" fmla="*/ 367485 h 2204864"/>
              <a:gd name="connsiteX1" fmla="*/ 107634 w 2786384"/>
              <a:gd name="connsiteY1" fmla="*/ 107634 h 2204864"/>
              <a:gd name="connsiteX2" fmla="*/ 367485 w 2786384"/>
              <a:gd name="connsiteY2" fmla="*/ 1 h 2204864"/>
              <a:gd name="connsiteX3" fmla="*/ 2440827 w 2786384"/>
              <a:gd name="connsiteY3" fmla="*/ 0 h 2204864"/>
              <a:gd name="connsiteX4" fmla="*/ 2440827 w 2786384"/>
              <a:gd name="connsiteY4" fmla="*/ 2204864 h 2204864"/>
              <a:gd name="connsiteX5" fmla="*/ 367485 w 2786384"/>
              <a:gd name="connsiteY5" fmla="*/ 2204864 h 2204864"/>
              <a:gd name="connsiteX6" fmla="*/ 107634 w 2786384"/>
              <a:gd name="connsiteY6" fmla="*/ 2097230 h 2204864"/>
              <a:gd name="connsiteX7" fmla="*/ 0 w 2786384"/>
              <a:gd name="connsiteY7" fmla="*/ 1837379 h 2204864"/>
              <a:gd name="connsiteX8" fmla="*/ 0 w 2786384"/>
              <a:gd name="connsiteY8" fmla="*/ 367485 h 2204864"/>
              <a:gd name="connsiteX0" fmla="*/ 0 w 2458692"/>
              <a:gd name="connsiteY0" fmla="*/ 367485 h 2204864"/>
              <a:gd name="connsiteX1" fmla="*/ 107634 w 2458692"/>
              <a:gd name="connsiteY1" fmla="*/ 107634 h 2204864"/>
              <a:gd name="connsiteX2" fmla="*/ 367485 w 2458692"/>
              <a:gd name="connsiteY2" fmla="*/ 1 h 2204864"/>
              <a:gd name="connsiteX3" fmla="*/ 2440827 w 2458692"/>
              <a:gd name="connsiteY3" fmla="*/ 0 h 2204864"/>
              <a:gd name="connsiteX4" fmla="*/ 2440827 w 2458692"/>
              <a:gd name="connsiteY4" fmla="*/ 2204864 h 2204864"/>
              <a:gd name="connsiteX5" fmla="*/ 367485 w 2458692"/>
              <a:gd name="connsiteY5" fmla="*/ 2204864 h 2204864"/>
              <a:gd name="connsiteX6" fmla="*/ 107634 w 2458692"/>
              <a:gd name="connsiteY6" fmla="*/ 2097230 h 2204864"/>
              <a:gd name="connsiteX7" fmla="*/ 0 w 2458692"/>
              <a:gd name="connsiteY7" fmla="*/ 1837379 h 2204864"/>
              <a:gd name="connsiteX8" fmla="*/ 0 w 2458692"/>
              <a:gd name="connsiteY8" fmla="*/ 367485 h 2204864"/>
              <a:gd name="connsiteX0" fmla="*/ 0 w 2449314"/>
              <a:gd name="connsiteY0" fmla="*/ 367485 h 2204864"/>
              <a:gd name="connsiteX1" fmla="*/ 107634 w 2449314"/>
              <a:gd name="connsiteY1" fmla="*/ 107634 h 2204864"/>
              <a:gd name="connsiteX2" fmla="*/ 367485 w 2449314"/>
              <a:gd name="connsiteY2" fmla="*/ 1 h 2204864"/>
              <a:gd name="connsiteX3" fmla="*/ 2440827 w 2449314"/>
              <a:gd name="connsiteY3" fmla="*/ 0 h 2204864"/>
              <a:gd name="connsiteX4" fmla="*/ 2440827 w 2449314"/>
              <a:gd name="connsiteY4" fmla="*/ 2204864 h 2204864"/>
              <a:gd name="connsiteX5" fmla="*/ 367485 w 2449314"/>
              <a:gd name="connsiteY5" fmla="*/ 2204864 h 2204864"/>
              <a:gd name="connsiteX6" fmla="*/ 107634 w 2449314"/>
              <a:gd name="connsiteY6" fmla="*/ 2097230 h 2204864"/>
              <a:gd name="connsiteX7" fmla="*/ 0 w 2449314"/>
              <a:gd name="connsiteY7" fmla="*/ 1837379 h 2204864"/>
              <a:gd name="connsiteX8" fmla="*/ 0 w 2449314"/>
              <a:gd name="connsiteY8" fmla="*/ 367485 h 2204864"/>
              <a:gd name="connsiteX0" fmla="*/ 0 w 2440827"/>
              <a:gd name="connsiteY0" fmla="*/ 367485 h 2204864"/>
              <a:gd name="connsiteX1" fmla="*/ 107634 w 2440827"/>
              <a:gd name="connsiteY1" fmla="*/ 107634 h 2204864"/>
              <a:gd name="connsiteX2" fmla="*/ 367485 w 2440827"/>
              <a:gd name="connsiteY2" fmla="*/ 1 h 2204864"/>
              <a:gd name="connsiteX3" fmla="*/ 2440827 w 2440827"/>
              <a:gd name="connsiteY3" fmla="*/ 0 h 2204864"/>
              <a:gd name="connsiteX4" fmla="*/ 2440827 w 2440827"/>
              <a:gd name="connsiteY4" fmla="*/ 2204864 h 2204864"/>
              <a:gd name="connsiteX5" fmla="*/ 367485 w 2440827"/>
              <a:gd name="connsiteY5" fmla="*/ 2204864 h 2204864"/>
              <a:gd name="connsiteX6" fmla="*/ 107634 w 2440827"/>
              <a:gd name="connsiteY6" fmla="*/ 2097230 h 2204864"/>
              <a:gd name="connsiteX7" fmla="*/ 0 w 2440827"/>
              <a:gd name="connsiteY7" fmla="*/ 1837379 h 2204864"/>
              <a:gd name="connsiteX8" fmla="*/ 0 w 2440827"/>
              <a:gd name="connsiteY8" fmla="*/ 367485 h 22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0827" h="2204864">
                <a:moveTo>
                  <a:pt x="0" y="367485"/>
                </a:moveTo>
                <a:cubicBezTo>
                  <a:pt x="0" y="270022"/>
                  <a:pt x="38717" y="176551"/>
                  <a:pt x="107634" y="107634"/>
                </a:cubicBezTo>
                <a:cubicBezTo>
                  <a:pt x="176551" y="38717"/>
                  <a:pt x="270022" y="0"/>
                  <a:pt x="367485" y="1"/>
                </a:cubicBezTo>
                <a:lnTo>
                  <a:pt x="2440827" y="0"/>
                </a:lnTo>
                <a:cubicBezTo>
                  <a:pt x="2437712" y="1094267"/>
                  <a:pt x="2439355" y="1092876"/>
                  <a:pt x="2440827" y="2204864"/>
                </a:cubicBezTo>
                <a:lnTo>
                  <a:pt x="367485" y="2204864"/>
                </a:lnTo>
                <a:cubicBezTo>
                  <a:pt x="270022" y="2204864"/>
                  <a:pt x="176551" y="2166147"/>
                  <a:pt x="107634" y="2097230"/>
                </a:cubicBezTo>
                <a:cubicBezTo>
                  <a:pt x="38717" y="2028313"/>
                  <a:pt x="0" y="1934842"/>
                  <a:pt x="0" y="1837379"/>
                </a:cubicBezTo>
                <a:lnTo>
                  <a:pt x="0" y="3674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033" name="Afbeelding 8" descr="Logo_FLOWkopie.jpg"/>
          <p:cNvPicPr>
            <a:picLocks noChangeAspect="1"/>
          </p:cNvPicPr>
          <p:nvPr userDrawn="1"/>
        </p:nvPicPr>
        <p:blipFill>
          <a:blip r:embed="rId14"/>
          <a:srcRect b="13057"/>
          <a:stretch>
            <a:fillRect/>
          </a:stretch>
        </p:blipFill>
        <p:spPr bwMode="auto">
          <a:xfrm>
            <a:off x="8027988" y="5734050"/>
            <a:ext cx="100806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Vrije vorm 7"/>
          <p:cNvSpPr/>
          <p:nvPr userDrawn="1"/>
        </p:nvSpPr>
        <p:spPr>
          <a:xfrm>
            <a:off x="0" y="0"/>
            <a:ext cx="1116013" cy="6858000"/>
          </a:xfrm>
          <a:custGeom>
            <a:avLst/>
            <a:gdLst>
              <a:gd name="connsiteX0" fmla="*/ 0 w 2376264"/>
              <a:gd name="connsiteY0" fmla="*/ 396052 h 6858000"/>
              <a:gd name="connsiteX1" fmla="*/ 116001 w 2376264"/>
              <a:gd name="connsiteY1" fmla="*/ 116001 h 6858000"/>
              <a:gd name="connsiteX2" fmla="*/ 396052 w 2376264"/>
              <a:gd name="connsiteY2" fmla="*/ 0 h 6858000"/>
              <a:gd name="connsiteX3" fmla="*/ 1980212 w 2376264"/>
              <a:gd name="connsiteY3" fmla="*/ 0 h 6858000"/>
              <a:gd name="connsiteX4" fmla="*/ 2260263 w 2376264"/>
              <a:gd name="connsiteY4" fmla="*/ 116001 h 6858000"/>
              <a:gd name="connsiteX5" fmla="*/ 2376264 w 2376264"/>
              <a:gd name="connsiteY5" fmla="*/ 396052 h 6858000"/>
              <a:gd name="connsiteX6" fmla="*/ 2376264 w 2376264"/>
              <a:gd name="connsiteY6" fmla="*/ 6461948 h 6858000"/>
              <a:gd name="connsiteX7" fmla="*/ 2260263 w 2376264"/>
              <a:gd name="connsiteY7" fmla="*/ 6741999 h 6858000"/>
              <a:gd name="connsiteX8" fmla="*/ 1980212 w 2376264"/>
              <a:gd name="connsiteY8" fmla="*/ 6858000 h 6858000"/>
              <a:gd name="connsiteX9" fmla="*/ 396052 w 2376264"/>
              <a:gd name="connsiteY9" fmla="*/ 6858000 h 6858000"/>
              <a:gd name="connsiteX10" fmla="*/ 116001 w 2376264"/>
              <a:gd name="connsiteY10" fmla="*/ 6741999 h 6858000"/>
              <a:gd name="connsiteX11" fmla="*/ 0 w 2376264"/>
              <a:gd name="connsiteY11" fmla="*/ 6461948 h 6858000"/>
              <a:gd name="connsiteX12" fmla="*/ 0 w 2376264"/>
              <a:gd name="connsiteY12" fmla="*/ 396052 h 6858000"/>
              <a:gd name="connsiteX0" fmla="*/ 0 w 2376264"/>
              <a:gd name="connsiteY0" fmla="*/ 1076991 h 7538939"/>
              <a:gd name="connsiteX1" fmla="*/ 396052 w 2376264"/>
              <a:gd name="connsiteY1" fmla="*/ 680939 h 7538939"/>
              <a:gd name="connsiteX2" fmla="*/ 1980212 w 2376264"/>
              <a:gd name="connsiteY2" fmla="*/ 680939 h 7538939"/>
              <a:gd name="connsiteX3" fmla="*/ 2260263 w 2376264"/>
              <a:gd name="connsiteY3" fmla="*/ 796940 h 7538939"/>
              <a:gd name="connsiteX4" fmla="*/ 2376264 w 2376264"/>
              <a:gd name="connsiteY4" fmla="*/ 1076991 h 7538939"/>
              <a:gd name="connsiteX5" fmla="*/ 2376264 w 2376264"/>
              <a:gd name="connsiteY5" fmla="*/ 7142887 h 7538939"/>
              <a:gd name="connsiteX6" fmla="*/ 2260263 w 2376264"/>
              <a:gd name="connsiteY6" fmla="*/ 7422938 h 7538939"/>
              <a:gd name="connsiteX7" fmla="*/ 1980212 w 2376264"/>
              <a:gd name="connsiteY7" fmla="*/ 7538939 h 7538939"/>
              <a:gd name="connsiteX8" fmla="*/ 396052 w 2376264"/>
              <a:gd name="connsiteY8" fmla="*/ 7538939 h 7538939"/>
              <a:gd name="connsiteX9" fmla="*/ 116001 w 2376264"/>
              <a:gd name="connsiteY9" fmla="*/ 7422938 h 7538939"/>
              <a:gd name="connsiteX10" fmla="*/ 0 w 2376264"/>
              <a:gd name="connsiteY10" fmla="*/ 7142887 h 7538939"/>
              <a:gd name="connsiteX11" fmla="*/ 0 w 2376264"/>
              <a:gd name="connsiteY11" fmla="*/ 1076991 h 7538939"/>
              <a:gd name="connsiteX0" fmla="*/ 0 w 2376264"/>
              <a:gd name="connsiteY0" fmla="*/ 6461948 h 6858000"/>
              <a:gd name="connsiteX1" fmla="*/ 396052 w 2376264"/>
              <a:gd name="connsiteY1" fmla="*/ 0 h 6858000"/>
              <a:gd name="connsiteX2" fmla="*/ 1980212 w 2376264"/>
              <a:gd name="connsiteY2" fmla="*/ 0 h 6858000"/>
              <a:gd name="connsiteX3" fmla="*/ 2260263 w 2376264"/>
              <a:gd name="connsiteY3" fmla="*/ 116001 h 6858000"/>
              <a:gd name="connsiteX4" fmla="*/ 2376264 w 2376264"/>
              <a:gd name="connsiteY4" fmla="*/ 396052 h 6858000"/>
              <a:gd name="connsiteX5" fmla="*/ 2376264 w 2376264"/>
              <a:gd name="connsiteY5" fmla="*/ 6461948 h 6858000"/>
              <a:gd name="connsiteX6" fmla="*/ 2260263 w 2376264"/>
              <a:gd name="connsiteY6" fmla="*/ 6741999 h 6858000"/>
              <a:gd name="connsiteX7" fmla="*/ 1980212 w 2376264"/>
              <a:gd name="connsiteY7" fmla="*/ 6858000 h 6858000"/>
              <a:gd name="connsiteX8" fmla="*/ 396052 w 2376264"/>
              <a:gd name="connsiteY8" fmla="*/ 6858000 h 6858000"/>
              <a:gd name="connsiteX9" fmla="*/ 116001 w 2376264"/>
              <a:gd name="connsiteY9" fmla="*/ 6741999 h 6858000"/>
              <a:gd name="connsiteX10" fmla="*/ 0 w 2376264"/>
              <a:gd name="connsiteY10" fmla="*/ 6461948 h 6858000"/>
              <a:gd name="connsiteX0" fmla="*/ 30651 w 2290914"/>
              <a:gd name="connsiteY0" fmla="*/ 6741999 h 7884999"/>
              <a:gd name="connsiteX1" fmla="*/ 310702 w 2290914"/>
              <a:gd name="connsiteY1" fmla="*/ 0 h 7884999"/>
              <a:gd name="connsiteX2" fmla="*/ 1894862 w 2290914"/>
              <a:gd name="connsiteY2" fmla="*/ 0 h 7884999"/>
              <a:gd name="connsiteX3" fmla="*/ 2174913 w 2290914"/>
              <a:gd name="connsiteY3" fmla="*/ 116001 h 7884999"/>
              <a:gd name="connsiteX4" fmla="*/ 2290914 w 2290914"/>
              <a:gd name="connsiteY4" fmla="*/ 396052 h 7884999"/>
              <a:gd name="connsiteX5" fmla="*/ 2290914 w 2290914"/>
              <a:gd name="connsiteY5" fmla="*/ 6461948 h 7884999"/>
              <a:gd name="connsiteX6" fmla="*/ 2174913 w 2290914"/>
              <a:gd name="connsiteY6" fmla="*/ 6741999 h 7884999"/>
              <a:gd name="connsiteX7" fmla="*/ 1894862 w 2290914"/>
              <a:gd name="connsiteY7" fmla="*/ 6858000 h 7884999"/>
              <a:gd name="connsiteX8" fmla="*/ 310702 w 2290914"/>
              <a:gd name="connsiteY8" fmla="*/ 6858000 h 7884999"/>
              <a:gd name="connsiteX9" fmla="*/ 30651 w 2290914"/>
              <a:gd name="connsiteY9" fmla="*/ 6741999 h 7884999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0 w 1980212"/>
              <a:gd name="connsiteY0" fmla="*/ 6858000 h 6858000"/>
              <a:gd name="connsiteX1" fmla="*/ 0 w 1980212"/>
              <a:gd name="connsiteY1" fmla="*/ 0 h 6858000"/>
              <a:gd name="connsiteX2" fmla="*/ 1584160 w 1980212"/>
              <a:gd name="connsiteY2" fmla="*/ 0 h 6858000"/>
              <a:gd name="connsiteX3" fmla="*/ 1864211 w 1980212"/>
              <a:gd name="connsiteY3" fmla="*/ 116001 h 6858000"/>
              <a:gd name="connsiteX4" fmla="*/ 1980212 w 1980212"/>
              <a:gd name="connsiteY4" fmla="*/ 396052 h 6858000"/>
              <a:gd name="connsiteX5" fmla="*/ 1980212 w 1980212"/>
              <a:gd name="connsiteY5" fmla="*/ 6461948 h 6858000"/>
              <a:gd name="connsiteX6" fmla="*/ 1864211 w 1980212"/>
              <a:gd name="connsiteY6" fmla="*/ 6741999 h 6858000"/>
              <a:gd name="connsiteX7" fmla="*/ 1584160 w 1980212"/>
              <a:gd name="connsiteY7" fmla="*/ 6858000 h 6858000"/>
              <a:gd name="connsiteX8" fmla="*/ 0 w 1980212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212" h="6858000">
                <a:moveTo>
                  <a:pt x="0" y="6858000"/>
                </a:moveTo>
                <a:cubicBezTo>
                  <a:pt x="19657" y="4616374"/>
                  <a:pt x="16509" y="2085051"/>
                  <a:pt x="0" y="0"/>
                </a:cubicBezTo>
                <a:lnTo>
                  <a:pt x="1584160" y="0"/>
                </a:lnTo>
                <a:cubicBezTo>
                  <a:pt x="1689200" y="0"/>
                  <a:pt x="1789937" y="41727"/>
                  <a:pt x="1864211" y="116001"/>
                </a:cubicBezTo>
                <a:cubicBezTo>
                  <a:pt x="1938485" y="190275"/>
                  <a:pt x="1980212" y="291013"/>
                  <a:pt x="1980212" y="396052"/>
                </a:cubicBezTo>
                <a:lnTo>
                  <a:pt x="1980212" y="6461948"/>
                </a:lnTo>
                <a:cubicBezTo>
                  <a:pt x="1980212" y="6566988"/>
                  <a:pt x="1938485" y="6667725"/>
                  <a:pt x="1864211" y="6741999"/>
                </a:cubicBezTo>
                <a:cubicBezTo>
                  <a:pt x="1789937" y="6816273"/>
                  <a:pt x="1689199" y="6858000"/>
                  <a:pt x="158416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035" name="Afbeelding 8" descr="MMC_PMS_def [witte tekst].gif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23850" y="6018213"/>
            <a:ext cx="23034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80"/>
          </a:solidFill>
          <a:latin typeface="Calibri" panose="020F0502020204030204" pitchFamily="34" charset="0"/>
          <a:ea typeface="MS PGothic" pitchFamily="34" charset="-128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80"/>
          </a:solidFill>
          <a:latin typeface="Calibri" panose="020F0502020204030204" pitchFamily="34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80"/>
          </a:solidFill>
          <a:latin typeface="Calibri" panose="020F0502020204030204" pitchFamily="34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80"/>
          </a:solidFill>
          <a:latin typeface="Calibri" panose="020F0502020204030204" pitchFamily="34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80"/>
          </a:solidFill>
          <a:latin typeface="Calibri" panose="020F0502020204030204" pitchFamily="34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1196975"/>
            <a:ext cx="9144000" cy="5661025"/>
          </a:xfrm>
          <a:prstGeom prst="rect">
            <a:avLst/>
          </a:prstGeom>
          <a:solidFill>
            <a:srgbClr val="00A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" name="Vrije vorm 9"/>
          <p:cNvSpPr/>
          <p:nvPr/>
        </p:nvSpPr>
        <p:spPr>
          <a:xfrm>
            <a:off x="7056438" y="188913"/>
            <a:ext cx="2087562" cy="1844675"/>
          </a:xfrm>
          <a:custGeom>
            <a:avLst/>
            <a:gdLst>
              <a:gd name="connsiteX0" fmla="*/ 0 w 2808312"/>
              <a:gd name="connsiteY0" fmla="*/ 367485 h 2204864"/>
              <a:gd name="connsiteX1" fmla="*/ 107634 w 2808312"/>
              <a:gd name="connsiteY1" fmla="*/ 107634 h 2204864"/>
              <a:gd name="connsiteX2" fmla="*/ 367485 w 2808312"/>
              <a:gd name="connsiteY2" fmla="*/ 1 h 2204864"/>
              <a:gd name="connsiteX3" fmla="*/ 2440827 w 2808312"/>
              <a:gd name="connsiteY3" fmla="*/ 0 h 2204864"/>
              <a:gd name="connsiteX4" fmla="*/ 2700678 w 2808312"/>
              <a:gd name="connsiteY4" fmla="*/ 107634 h 2204864"/>
              <a:gd name="connsiteX5" fmla="*/ 2808311 w 2808312"/>
              <a:gd name="connsiteY5" fmla="*/ 367485 h 2204864"/>
              <a:gd name="connsiteX6" fmla="*/ 2808312 w 2808312"/>
              <a:gd name="connsiteY6" fmla="*/ 1837379 h 2204864"/>
              <a:gd name="connsiteX7" fmla="*/ 2700678 w 2808312"/>
              <a:gd name="connsiteY7" fmla="*/ 2097230 h 2204864"/>
              <a:gd name="connsiteX8" fmla="*/ 2440827 w 2808312"/>
              <a:gd name="connsiteY8" fmla="*/ 2204864 h 2204864"/>
              <a:gd name="connsiteX9" fmla="*/ 367485 w 2808312"/>
              <a:gd name="connsiteY9" fmla="*/ 2204864 h 2204864"/>
              <a:gd name="connsiteX10" fmla="*/ 107634 w 2808312"/>
              <a:gd name="connsiteY10" fmla="*/ 2097230 h 2204864"/>
              <a:gd name="connsiteX11" fmla="*/ 0 w 2808312"/>
              <a:gd name="connsiteY11" fmla="*/ 1837379 h 2204864"/>
              <a:gd name="connsiteX12" fmla="*/ 0 w 2808312"/>
              <a:gd name="connsiteY12" fmla="*/ 367485 h 2204864"/>
              <a:gd name="connsiteX0" fmla="*/ 0 w 2847631"/>
              <a:gd name="connsiteY0" fmla="*/ 367485 h 2204864"/>
              <a:gd name="connsiteX1" fmla="*/ 107634 w 2847631"/>
              <a:gd name="connsiteY1" fmla="*/ 107634 h 2204864"/>
              <a:gd name="connsiteX2" fmla="*/ 367485 w 2847631"/>
              <a:gd name="connsiteY2" fmla="*/ 1 h 2204864"/>
              <a:gd name="connsiteX3" fmla="*/ 2440827 w 2847631"/>
              <a:gd name="connsiteY3" fmla="*/ 0 h 2204864"/>
              <a:gd name="connsiteX4" fmla="*/ 2808311 w 2847631"/>
              <a:gd name="connsiteY4" fmla="*/ 367485 h 2204864"/>
              <a:gd name="connsiteX5" fmla="*/ 2808312 w 2847631"/>
              <a:gd name="connsiteY5" fmla="*/ 1837379 h 2204864"/>
              <a:gd name="connsiteX6" fmla="*/ 2700678 w 2847631"/>
              <a:gd name="connsiteY6" fmla="*/ 2097230 h 2204864"/>
              <a:gd name="connsiteX7" fmla="*/ 2440827 w 2847631"/>
              <a:gd name="connsiteY7" fmla="*/ 2204864 h 2204864"/>
              <a:gd name="connsiteX8" fmla="*/ 367485 w 2847631"/>
              <a:gd name="connsiteY8" fmla="*/ 2204864 h 2204864"/>
              <a:gd name="connsiteX9" fmla="*/ 107634 w 2847631"/>
              <a:gd name="connsiteY9" fmla="*/ 2097230 h 2204864"/>
              <a:gd name="connsiteX10" fmla="*/ 0 w 2847631"/>
              <a:gd name="connsiteY10" fmla="*/ 1837379 h 2204864"/>
              <a:gd name="connsiteX11" fmla="*/ 0 w 2847631"/>
              <a:gd name="connsiteY11" fmla="*/ 367485 h 2204864"/>
              <a:gd name="connsiteX0" fmla="*/ 0 w 2851620"/>
              <a:gd name="connsiteY0" fmla="*/ 367485 h 2204864"/>
              <a:gd name="connsiteX1" fmla="*/ 107634 w 2851620"/>
              <a:gd name="connsiteY1" fmla="*/ 107634 h 2204864"/>
              <a:gd name="connsiteX2" fmla="*/ 367485 w 2851620"/>
              <a:gd name="connsiteY2" fmla="*/ 1 h 2204864"/>
              <a:gd name="connsiteX3" fmla="*/ 2440827 w 2851620"/>
              <a:gd name="connsiteY3" fmla="*/ 0 h 2204864"/>
              <a:gd name="connsiteX4" fmla="*/ 2808312 w 2851620"/>
              <a:gd name="connsiteY4" fmla="*/ 1837379 h 2204864"/>
              <a:gd name="connsiteX5" fmla="*/ 2700678 w 2851620"/>
              <a:gd name="connsiteY5" fmla="*/ 2097230 h 2204864"/>
              <a:gd name="connsiteX6" fmla="*/ 2440827 w 2851620"/>
              <a:gd name="connsiteY6" fmla="*/ 2204864 h 2204864"/>
              <a:gd name="connsiteX7" fmla="*/ 367485 w 2851620"/>
              <a:gd name="connsiteY7" fmla="*/ 2204864 h 2204864"/>
              <a:gd name="connsiteX8" fmla="*/ 107634 w 2851620"/>
              <a:gd name="connsiteY8" fmla="*/ 2097230 h 2204864"/>
              <a:gd name="connsiteX9" fmla="*/ 0 w 2851620"/>
              <a:gd name="connsiteY9" fmla="*/ 1837379 h 2204864"/>
              <a:gd name="connsiteX10" fmla="*/ 0 w 2851620"/>
              <a:gd name="connsiteY10" fmla="*/ 367485 h 2204864"/>
              <a:gd name="connsiteX0" fmla="*/ 0 w 2829693"/>
              <a:gd name="connsiteY0" fmla="*/ 367485 h 2204864"/>
              <a:gd name="connsiteX1" fmla="*/ 107634 w 2829693"/>
              <a:gd name="connsiteY1" fmla="*/ 107634 h 2204864"/>
              <a:gd name="connsiteX2" fmla="*/ 367485 w 2829693"/>
              <a:gd name="connsiteY2" fmla="*/ 1 h 2204864"/>
              <a:gd name="connsiteX3" fmla="*/ 2440827 w 2829693"/>
              <a:gd name="connsiteY3" fmla="*/ 0 h 2204864"/>
              <a:gd name="connsiteX4" fmla="*/ 2700678 w 2829693"/>
              <a:gd name="connsiteY4" fmla="*/ 2097230 h 2204864"/>
              <a:gd name="connsiteX5" fmla="*/ 2440827 w 2829693"/>
              <a:gd name="connsiteY5" fmla="*/ 2204864 h 2204864"/>
              <a:gd name="connsiteX6" fmla="*/ 367485 w 2829693"/>
              <a:gd name="connsiteY6" fmla="*/ 2204864 h 2204864"/>
              <a:gd name="connsiteX7" fmla="*/ 107634 w 2829693"/>
              <a:gd name="connsiteY7" fmla="*/ 2097230 h 2204864"/>
              <a:gd name="connsiteX8" fmla="*/ 0 w 2829693"/>
              <a:gd name="connsiteY8" fmla="*/ 1837379 h 2204864"/>
              <a:gd name="connsiteX9" fmla="*/ 0 w 2829693"/>
              <a:gd name="connsiteY9" fmla="*/ 367485 h 2204864"/>
              <a:gd name="connsiteX0" fmla="*/ 0 w 2786384"/>
              <a:gd name="connsiteY0" fmla="*/ 367485 h 2204864"/>
              <a:gd name="connsiteX1" fmla="*/ 107634 w 2786384"/>
              <a:gd name="connsiteY1" fmla="*/ 107634 h 2204864"/>
              <a:gd name="connsiteX2" fmla="*/ 367485 w 2786384"/>
              <a:gd name="connsiteY2" fmla="*/ 1 h 2204864"/>
              <a:gd name="connsiteX3" fmla="*/ 2440827 w 2786384"/>
              <a:gd name="connsiteY3" fmla="*/ 0 h 2204864"/>
              <a:gd name="connsiteX4" fmla="*/ 2440827 w 2786384"/>
              <a:gd name="connsiteY4" fmla="*/ 2204864 h 2204864"/>
              <a:gd name="connsiteX5" fmla="*/ 367485 w 2786384"/>
              <a:gd name="connsiteY5" fmla="*/ 2204864 h 2204864"/>
              <a:gd name="connsiteX6" fmla="*/ 107634 w 2786384"/>
              <a:gd name="connsiteY6" fmla="*/ 2097230 h 2204864"/>
              <a:gd name="connsiteX7" fmla="*/ 0 w 2786384"/>
              <a:gd name="connsiteY7" fmla="*/ 1837379 h 2204864"/>
              <a:gd name="connsiteX8" fmla="*/ 0 w 2786384"/>
              <a:gd name="connsiteY8" fmla="*/ 367485 h 2204864"/>
              <a:gd name="connsiteX0" fmla="*/ 0 w 2786384"/>
              <a:gd name="connsiteY0" fmla="*/ 367485 h 2204864"/>
              <a:gd name="connsiteX1" fmla="*/ 107634 w 2786384"/>
              <a:gd name="connsiteY1" fmla="*/ 107634 h 2204864"/>
              <a:gd name="connsiteX2" fmla="*/ 367485 w 2786384"/>
              <a:gd name="connsiteY2" fmla="*/ 1 h 2204864"/>
              <a:gd name="connsiteX3" fmla="*/ 2440827 w 2786384"/>
              <a:gd name="connsiteY3" fmla="*/ 0 h 2204864"/>
              <a:gd name="connsiteX4" fmla="*/ 2440827 w 2786384"/>
              <a:gd name="connsiteY4" fmla="*/ 2204864 h 2204864"/>
              <a:gd name="connsiteX5" fmla="*/ 367485 w 2786384"/>
              <a:gd name="connsiteY5" fmla="*/ 2204864 h 2204864"/>
              <a:gd name="connsiteX6" fmla="*/ 107634 w 2786384"/>
              <a:gd name="connsiteY6" fmla="*/ 2097230 h 2204864"/>
              <a:gd name="connsiteX7" fmla="*/ 0 w 2786384"/>
              <a:gd name="connsiteY7" fmla="*/ 1837379 h 2204864"/>
              <a:gd name="connsiteX8" fmla="*/ 0 w 2786384"/>
              <a:gd name="connsiteY8" fmla="*/ 367485 h 2204864"/>
              <a:gd name="connsiteX0" fmla="*/ 0 w 2458692"/>
              <a:gd name="connsiteY0" fmla="*/ 367485 h 2204864"/>
              <a:gd name="connsiteX1" fmla="*/ 107634 w 2458692"/>
              <a:gd name="connsiteY1" fmla="*/ 107634 h 2204864"/>
              <a:gd name="connsiteX2" fmla="*/ 367485 w 2458692"/>
              <a:gd name="connsiteY2" fmla="*/ 1 h 2204864"/>
              <a:gd name="connsiteX3" fmla="*/ 2440827 w 2458692"/>
              <a:gd name="connsiteY3" fmla="*/ 0 h 2204864"/>
              <a:gd name="connsiteX4" fmla="*/ 2440827 w 2458692"/>
              <a:gd name="connsiteY4" fmla="*/ 2204864 h 2204864"/>
              <a:gd name="connsiteX5" fmla="*/ 367485 w 2458692"/>
              <a:gd name="connsiteY5" fmla="*/ 2204864 h 2204864"/>
              <a:gd name="connsiteX6" fmla="*/ 107634 w 2458692"/>
              <a:gd name="connsiteY6" fmla="*/ 2097230 h 2204864"/>
              <a:gd name="connsiteX7" fmla="*/ 0 w 2458692"/>
              <a:gd name="connsiteY7" fmla="*/ 1837379 h 2204864"/>
              <a:gd name="connsiteX8" fmla="*/ 0 w 2458692"/>
              <a:gd name="connsiteY8" fmla="*/ 367485 h 2204864"/>
              <a:gd name="connsiteX0" fmla="*/ 0 w 2449314"/>
              <a:gd name="connsiteY0" fmla="*/ 367485 h 2204864"/>
              <a:gd name="connsiteX1" fmla="*/ 107634 w 2449314"/>
              <a:gd name="connsiteY1" fmla="*/ 107634 h 2204864"/>
              <a:gd name="connsiteX2" fmla="*/ 367485 w 2449314"/>
              <a:gd name="connsiteY2" fmla="*/ 1 h 2204864"/>
              <a:gd name="connsiteX3" fmla="*/ 2440827 w 2449314"/>
              <a:gd name="connsiteY3" fmla="*/ 0 h 2204864"/>
              <a:gd name="connsiteX4" fmla="*/ 2440827 w 2449314"/>
              <a:gd name="connsiteY4" fmla="*/ 2204864 h 2204864"/>
              <a:gd name="connsiteX5" fmla="*/ 367485 w 2449314"/>
              <a:gd name="connsiteY5" fmla="*/ 2204864 h 2204864"/>
              <a:gd name="connsiteX6" fmla="*/ 107634 w 2449314"/>
              <a:gd name="connsiteY6" fmla="*/ 2097230 h 2204864"/>
              <a:gd name="connsiteX7" fmla="*/ 0 w 2449314"/>
              <a:gd name="connsiteY7" fmla="*/ 1837379 h 2204864"/>
              <a:gd name="connsiteX8" fmla="*/ 0 w 2449314"/>
              <a:gd name="connsiteY8" fmla="*/ 367485 h 2204864"/>
              <a:gd name="connsiteX0" fmla="*/ 0 w 2440827"/>
              <a:gd name="connsiteY0" fmla="*/ 367485 h 2204864"/>
              <a:gd name="connsiteX1" fmla="*/ 107634 w 2440827"/>
              <a:gd name="connsiteY1" fmla="*/ 107634 h 2204864"/>
              <a:gd name="connsiteX2" fmla="*/ 367485 w 2440827"/>
              <a:gd name="connsiteY2" fmla="*/ 1 h 2204864"/>
              <a:gd name="connsiteX3" fmla="*/ 2440827 w 2440827"/>
              <a:gd name="connsiteY3" fmla="*/ 0 h 2204864"/>
              <a:gd name="connsiteX4" fmla="*/ 2440827 w 2440827"/>
              <a:gd name="connsiteY4" fmla="*/ 2204864 h 2204864"/>
              <a:gd name="connsiteX5" fmla="*/ 367485 w 2440827"/>
              <a:gd name="connsiteY5" fmla="*/ 2204864 h 2204864"/>
              <a:gd name="connsiteX6" fmla="*/ 107634 w 2440827"/>
              <a:gd name="connsiteY6" fmla="*/ 2097230 h 2204864"/>
              <a:gd name="connsiteX7" fmla="*/ 0 w 2440827"/>
              <a:gd name="connsiteY7" fmla="*/ 1837379 h 2204864"/>
              <a:gd name="connsiteX8" fmla="*/ 0 w 2440827"/>
              <a:gd name="connsiteY8" fmla="*/ 367485 h 22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0827" h="2204864">
                <a:moveTo>
                  <a:pt x="0" y="367485"/>
                </a:moveTo>
                <a:cubicBezTo>
                  <a:pt x="0" y="270022"/>
                  <a:pt x="38717" y="176551"/>
                  <a:pt x="107634" y="107634"/>
                </a:cubicBezTo>
                <a:cubicBezTo>
                  <a:pt x="176551" y="38717"/>
                  <a:pt x="270022" y="0"/>
                  <a:pt x="367485" y="1"/>
                </a:cubicBezTo>
                <a:lnTo>
                  <a:pt x="2440827" y="0"/>
                </a:lnTo>
                <a:cubicBezTo>
                  <a:pt x="2437712" y="1094267"/>
                  <a:pt x="2439355" y="1092876"/>
                  <a:pt x="2440827" y="2204864"/>
                </a:cubicBezTo>
                <a:lnTo>
                  <a:pt x="367485" y="2204864"/>
                </a:lnTo>
                <a:cubicBezTo>
                  <a:pt x="270022" y="2204864"/>
                  <a:pt x="176551" y="2166147"/>
                  <a:pt x="107634" y="2097230"/>
                </a:cubicBezTo>
                <a:cubicBezTo>
                  <a:pt x="38717" y="2028313"/>
                  <a:pt x="0" y="1934842"/>
                  <a:pt x="0" y="1837379"/>
                </a:cubicBezTo>
                <a:lnTo>
                  <a:pt x="0" y="3674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Vrije vorm 7"/>
          <p:cNvSpPr/>
          <p:nvPr/>
        </p:nvSpPr>
        <p:spPr>
          <a:xfrm>
            <a:off x="0" y="0"/>
            <a:ext cx="1116013" cy="6858000"/>
          </a:xfrm>
          <a:custGeom>
            <a:avLst/>
            <a:gdLst>
              <a:gd name="connsiteX0" fmla="*/ 0 w 2376264"/>
              <a:gd name="connsiteY0" fmla="*/ 396052 h 6858000"/>
              <a:gd name="connsiteX1" fmla="*/ 116001 w 2376264"/>
              <a:gd name="connsiteY1" fmla="*/ 116001 h 6858000"/>
              <a:gd name="connsiteX2" fmla="*/ 396052 w 2376264"/>
              <a:gd name="connsiteY2" fmla="*/ 0 h 6858000"/>
              <a:gd name="connsiteX3" fmla="*/ 1980212 w 2376264"/>
              <a:gd name="connsiteY3" fmla="*/ 0 h 6858000"/>
              <a:gd name="connsiteX4" fmla="*/ 2260263 w 2376264"/>
              <a:gd name="connsiteY4" fmla="*/ 116001 h 6858000"/>
              <a:gd name="connsiteX5" fmla="*/ 2376264 w 2376264"/>
              <a:gd name="connsiteY5" fmla="*/ 396052 h 6858000"/>
              <a:gd name="connsiteX6" fmla="*/ 2376264 w 2376264"/>
              <a:gd name="connsiteY6" fmla="*/ 6461948 h 6858000"/>
              <a:gd name="connsiteX7" fmla="*/ 2260263 w 2376264"/>
              <a:gd name="connsiteY7" fmla="*/ 6741999 h 6858000"/>
              <a:gd name="connsiteX8" fmla="*/ 1980212 w 2376264"/>
              <a:gd name="connsiteY8" fmla="*/ 6858000 h 6858000"/>
              <a:gd name="connsiteX9" fmla="*/ 396052 w 2376264"/>
              <a:gd name="connsiteY9" fmla="*/ 6858000 h 6858000"/>
              <a:gd name="connsiteX10" fmla="*/ 116001 w 2376264"/>
              <a:gd name="connsiteY10" fmla="*/ 6741999 h 6858000"/>
              <a:gd name="connsiteX11" fmla="*/ 0 w 2376264"/>
              <a:gd name="connsiteY11" fmla="*/ 6461948 h 6858000"/>
              <a:gd name="connsiteX12" fmla="*/ 0 w 2376264"/>
              <a:gd name="connsiteY12" fmla="*/ 396052 h 6858000"/>
              <a:gd name="connsiteX0" fmla="*/ 0 w 2376264"/>
              <a:gd name="connsiteY0" fmla="*/ 1076991 h 7538939"/>
              <a:gd name="connsiteX1" fmla="*/ 396052 w 2376264"/>
              <a:gd name="connsiteY1" fmla="*/ 680939 h 7538939"/>
              <a:gd name="connsiteX2" fmla="*/ 1980212 w 2376264"/>
              <a:gd name="connsiteY2" fmla="*/ 680939 h 7538939"/>
              <a:gd name="connsiteX3" fmla="*/ 2260263 w 2376264"/>
              <a:gd name="connsiteY3" fmla="*/ 796940 h 7538939"/>
              <a:gd name="connsiteX4" fmla="*/ 2376264 w 2376264"/>
              <a:gd name="connsiteY4" fmla="*/ 1076991 h 7538939"/>
              <a:gd name="connsiteX5" fmla="*/ 2376264 w 2376264"/>
              <a:gd name="connsiteY5" fmla="*/ 7142887 h 7538939"/>
              <a:gd name="connsiteX6" fmla="*/ 2260263 w 2376264"/>
              <a:gd name="connsiteY6" fmla="*/ 7422938 h 7538939"/>
              <a:gd name="connsiteX7" fmla="*/ 1980212 w 2376264"/>
              <a:gd name="connsiteY7" fmla="*/ 7538939 h 7538939"/>
              <a:gd name="connsiteX8" fmla="*/ 396052 w 2376264"/>
              <a:gd name="connsiteY8" fmla="*/ 7538939 h 7538939"/>
              <a:gd name="connsiteX9" fmla="*/ 116001 w 2376264"/>
              <a:gd name="connsiteY9" fmla="*/ 7422938 h 7538939"/>
              <a:gd name="connsiteX10" fmla="*/ 0 w 2376264"/>
              <a:gd name="connsiteY10" fmla="*/ 7142887 h 7538939"/>
              <a:gd name="connsiteX11" fmla="*/ 0 w 2376264"/>
              <a:gd name="connsiteY11" fmla="*/ 1076991 h 7538939"/>
              <a:gd name="connsiteX0" fmla="*/ 0 w 2376264"/>
              <a:gd name="connsiteY0" fmla="*/ 6461948 h 6858000"/>
              <a:gd name="connsiteX1" fmla="*/ 396052 w 2376264"/>
              <a:gd name="connsiteY1" fmla="*/ 0 h 6858000"/>
              <a:gd name="connsiteX2" fmla="*/ 1980212 w 2376264"/>
              <a:gd name="connsiteY2" fmla="*/ 0 h 6858000"/>
              <a:gd name="connsiteX3" fmla="*/ 2260263 w 2376264"/>
              <a:gd name="connsiteY3" fmla="*/ 116001 h 6858000"/>
              <a:gd name="connsiteX4" fmla="*/ 2376264 w 2376264"/>
              <a:gd name="connsiteY4" fmla="*/ 396052 h 6858000"/>
              <a:gd name="connsiteX5" fmla="*/ 2376264 w 2376264"/>
              <a:gd name="connsiteY5" fmla="*/ 6461948 h 6858000"/>
              <a:gd name="connsiteX6" fmla="*/ 2260263 w 2376264"/>
              <a:gd name="connsiteY6" fmla="*/ 6741999 h 6858000"/>
              <a:gd name="connsiteX7" fmla="*/ 1980212 w 2376264"/>
              <a:gd name="connsiteY7" fmla="*/ 6858000 h 6858000"/>
              <a:gd name="connsiteX8" fmla="*/ 396052 w 2376264"/>
              <a:gd name="connsiteY8" fmla="*/ 6858000 h 6858000"/>
              <a:gd name="connsiteX9" fmla="*/ 116001 w 2376264"/>
              <a:gd name="connsiteY9" fmla="*/ 6741999 h 6858000"/>
              <a:gd name="connsiteX10" fmla="*/ 0 w 2376264"/>
              <a:gd name="connsiteY10" fmla="*/ 6461948 h 6858000"/>
              <a:gd name="connsiteX0" fmla="*/ 30651 w 2290914"/>
              <a:gd name="connsiteY0" fmla="*/ 6741999 h 7884999"/>
              <a:gd name="connsiteX1" fmla="*/ 310702 w 2290914"/>
              <a:gd name="connsiteY1" fmla="*/ 0 h 7884999"/>
              <a:gd name="connsiteX2" fmla="*/ 1894862 w 2290914"/>
              <a:gd name="connsiteY2" fmla="*/ 0 h 7884999"/>
              <a:gd name="connsiteX3" fmla="*/ 2174913 w 2290914"/>
              <a:gd name="connsiteY3" fmla="*/ 116001 h 7884999"/>
              <a:gd name="connsiteX4" fmla="*/ 2290914 w 2290914"/>
              <a:gd name="connsiteY4" fmla="*/ 396052 h 7884999"/>
              <a:gd name="connsiteX5" fmla="*/ 2290914 w 2290914"/>
              <a:gd name="connsiteY5" fmla="*/ 6461948 h 7884999"/>
              <a:gd name="connsiteX6" fmla="*/ 2174913 w 2290914"/>
              <a:gd name="connsiteY6" fmla="*/ 6741999 h 7884999"/>
              <a:gd name="connsiteX7" fmla="*/ 1894862 w 2290914"/>
              <a:gd name="connsiteY7" fmla="*/ 6858000 h 7884999"/>
              <a:gd name="connsiteX8" fmla="*/ 310702 w 2290914"/>
              <a:gd name="connsiteY8" fmla="*/ 6858000 h 7884999"/>
              <a:gd name="connsiteX9" fmla="*/ 30651 w 2290914"/>
              <a:gd name="connsiteY9" fmla="*/ 6741999 h 7884999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264027 w 2244239"/>
              <a:gd name="connsiteY0" fmla="*/ 6858000 h 6858000"/>
              <a:gd name="connsiteX1" fmla="*/ 264027 w 2244239"/>
              <a:gd name="connsiteY1" fmla="*/ 0 h 6858000"/>
              <a:gd name="connsiteX2" fmla="*/ 1848187 w 2244239"/>
              <a:gd name="connsiteY2" fmla="*/ 0 h 6858000"/>
              <a:gd name="connsiteX3" fmla="*/ 2128238 w 2244239"/>
              <a:gd name="connsiteY3" fmla="*/ 116001 h 6858000"/>
              <a:gd name="connsiteX4" fmla="*/ 2244239 w 2244239"/>
              <a:gd name="connsiteY4" fmla="*/ 396052 h 6858000"/>
              <a:gd name="connsiteX5" fmla="*/ 2244239 w 2244239"/>
              <a:gd name="connsiteY5" fmla="*/ 6461948 h 6858000"/>
              <a:gd name="connsiteX6" fmla="*/ 2128238 w 2244239"/>
              <a:gd name="connsiteY6" fmla="*/ 6741999 h 6858000"/>
              <a:gd name="connsiteX7" fmla="*/ 1848187 w 2244239"/>
              <a:gd name="connsiteY7" fmla="*/ 6858000 h 6858000"/>
              <a:gd name="connsiteX8" fmla="*/ 264027 w 2244239"/>
              <a:gd name="connsiteY8" fmla="*/ 6858000 h 6858000"/>
              <a:gd name="connsiteX0" fmla="*/ 0 w 1980212"/>
              <a:gd name="connsiteY0" fmla="*/ 6858000 h 6858000"/>
              <a:gd name="connsiteX1" fmla="*/ 0 w 1980212"/>
              <a:gd name="connsiteY1" fmla="*/ 0 h 6858000"/>
              <a:gd name="connsiteX2" fmla="*/ 1584160 w 1980212"/>
              <a:gd name="connsiteY2" fmla="*/ 0 h 6858000"/>
              <a:gd name="connsiteX3" fmla="*/ 1864211 w 1980212"/>
              <a:gd name="connsiteY3" fmla="*/ 116001 h 6858000"/>
              <a:gd name="connsiteX4" fmla="*/ 1980212 w 1980212"/>
              <a:gd name="connsiteY4" fmla="*/ 396052 h 6858000"/>
              <a:gd name="connsiteX5" fmla="*/ 1980212 w 1980212"/>
              <a:gd name="connsiteY5" fmla="*/ 6461948 h 6858000"/>
              <a:gd name="connsiteX6" fmla="*/ 1864211 w 1980212"/>
              <a:gd name="connsiteY6" fmla="*/ 6741999 h 6858000"/>
              <a:gd name="connsiteX7" fmla="*/ 1584160 w 1980212"/>
              <a:gd name="connsiteY7" fmla="*/ 6858000 h 6858000"/>
              <a:gd name="connsiteX8" fmla="*/ 0 w 1980212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0212" h="6858000">
                <a:moveTo>
                  <a:pt x="0" y="6858000"/>
                </a:moveTo>
                <a:cubicBezTo>
                  <a:pt x="19657" y="4616374"/>
                  <a:pt x="16509" y="2085051"/>
                  <a:pt x="0" y="0"/>
                </a:cubicBezTo>
                <a:lnTo>
                  <a:pt x="1584160" y="0"/>
                </a:lnTo>
                <a:cubicBezTo>
                  <a:pt x="1689200" y="0"/>
                  <a:pt x="1789937" y="41727"/>
                  <a:pt x="1864211" y="116001"/>
                </a:cubicBezTo>
                <a:cubicBezTo>
                  <a:pt x="1938485" y="190275"/>
                  <a:pt x="1980212" y="291013"/>
                  <a:pt x="1980212" y="396052"/>
                </a:cubicBezTo>
                <a:lnTo>
                  <a:pt x="1980212" y="6461948"/>
                </a:lnTo>
                <a:cubicBezTo>
                  <a:pt x="1980212" y="6566988"/>
                  <a:pt x="1938485" y="6667725"/>
                  <a:pt x="1864211" y="6741999"/>
                </a:cubicBezTo>
                <a:cubicBezTo>
                  <a:pt x="1789937" y="6816273"/>
                  <a:pt x="1689199" y="6858000"/>
                  <a:pt x="158416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16389" name="Picture 3" descr="mm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51936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755650" y="5300663"/>
            <a:ext cx="73453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nl-NL" altLang="nl-NL" sz="1600" i="1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1425575" y="5091113"/>
            <a:ext cx="70564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NL" altLang="nl-NL" sz="2000">
                <a:solidFill>
                  <a:srgbClr val="000080"/>
                </a:solidFill>
              </a:rPr>
              <a:t>15 juni 2015</a:t>
            </a:r>
          </a:p>
          <a:p>
            <a:pPr eaLnBrk="0" hangingPunct="0"/>
            <a:endParaRPr lang="nl-NL" altLang="nl-NL" sz="2000">
              <a:solidFill>
                <a:srgbClr val="000080"/>
              </a:solidFill>
            </a:endParaRPr>
          </a:p>
          <a:p>
            <a:pPr eaLnBrk="0" hangingPunct="0"/>
            <a:r>
              <a:rPr lang="nl-NL" altLang="nl-NL" sz="2000">
                <a:solidFill>
                  <a:srgbClr val="000080"/>
                </a:solidFill>
              </a:rPr>
              <a:t>Nicole Tenbult, verpleegkundig specialist Flow hartrevalidatie</a:t>
            </a:r>
          </a:p>
          <a:p>
            <a:pPr eaLnBrk="0" hangingPunct="0"/>
            <a:r>
              <a:rPr lang="nl-NL" altLang="nl-NL" sz="2000">
                <a:solidFill>
                  <a:srgbClr val="000080"/>
                </a:solidFill>
              </a:rPr>
              <a:t>&amp; Laurence Oostveen, hoofd Flow</a:t>
            </a:r>
          </a:p>
        </p:txBody>
      </p:sp>
      <p:pic>
        <p:nvPicPr>
          <p:cNvPr id="16392" name="Afbeelding 8" descr="Logo_FLOWkopi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7413" y="188913"/>
            <a:ext cx="17272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itel 1"/>
          <p:cNvSpPr>
            <a:spLocks noGrp="1"/>
          </p:cNvSpPr>
          <p:nvPr>
            <p:ph type="ctrTitle"/>
          </p:nvPr>
        </p:nvSpPr>
        <p:spPr>
          <a:xfrm>
            <a:off x="1263650" y="1700213"/>
            <a:ext cx="7772400" cy="2692400"/>
          </a:xfrm>
        </p:spPr>
        <p:txBody>
          <a:bodyPr/>
          <a:lstStyle/>
          <a:p>
            <a:pPr algn="ctr"/>
            <a:r>
              <a:rPr lang="nl-NL" sz="3200" smtClean="0">
                <a:solidFill>
                  <a:schemeClr val="bg1"/>
                </a:solidFill>
              </a:rPr>
              <a:t/>
            </a:r>
            <a:br>
              <a:rPr lang="nl-NL" sz="3200" smtClean="0">
                <a:solidFill>
                  <a:schemeClr val="bg1"/>
                </a:solidFill>
              </a:rPr>
            </a:br>
            <a:r>
              <a:rPr lang="nl-NL" sz="3200" smtClean="0">
                <a:solidFill>
                  <a:schemeClr val="bg1"/>
                </a:solidFill>
              </a:rPr>
              <a:t>Positieve gezondheid</a:t>
            </a:r>
            <a:br>
              <a:rPr lang="nl-NL" sz="3200" smtClean="0">
                <a:solidFill>
                  <a:schemeClr val="bg1"/>
                </a:solidFill>
              </a:rPr>
            </a:br>
            <a:r>
              <a:rPr lang="nl-NL" sz="3200" smtClean="0">
                <a:solidFill>
                  <a:schemeClr val="bg1"/>
                </a:solidFill>
              </a:rPr>
              <a:t>FLOW: Centrum voor revalidatie &amp; preventie chronische ziekten Máxima Medisch Centrum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1460500" y="2638425"/>
            <a:ext cx="63357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nl-NL" altLang="nl-NL" sz="3600">
              <a:latin typeface="Arial" charset="0"/>
            </a:endParaRPr>
          </a:p>
        </p:txBody>
      </p:sp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739775" y="4797425"/>
            <a:ext cx="73453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nl-NL" altLang="nl-NL" sz="1600" i="1"/>
          </a:p>
        </p:txBody>
      </p:sp>
      <p:sp>
        <p:nvSpPr>
          <p:cNvPr id="25603" name="AutoShape 28"/>
          <p:cNvSpPr>
            <a:spLocks noChangeArrowheads="1"/>
          </p:cNvSpPr>
          <p:nvPr/>
        </p:nvSpPr>
        <p:spPr bwMode="auto">
          <a:xfrm>
            <a:off x="790575" y="188913"/>
            <a:ext cx="1211263" cy="508000"/>
          </a:xfrm>
          <a:prstGeom prst="flowChartAlternateProcess">
            <a:avLst/>
          </a:prstGeom>
          <a:solidFill>
            <a:srgbClr val="617F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altLang="nl-NL" sz="900" b="1">
                <a:solidFill>
                  <a:schemeClr val="bg1"/>
                </a:solidFill>
              </a:rPr>
              <a:t>Domein</a:t>
            </a:r>
          </a:p>
          <a:p>
            <a:pPr algn="ctr"/>
            <a:r>
              <a:rPr lang="nl-NL" altLang="nl-NL" sz="900" b="1">
                <a:solidFill>
                  <a:schemeClr val="bg1"/>
                </a:solidFill>
              </a:rPr>
              <a:t>Fysiek functioneren</a:t>
            </a:r>
          </a:p>
        </p:txBody>
      </p:sp>
      <p:sp>
        <p:nvSpPr>
          <p:cNvPr id="25604" name="AutoShape 35"/>
          <p:cNvSpPr>
            <a:spLocks noChangeArrowheads="1"/>
          </p:cNvSpPr>
          <p:nvPr/>
        </p:nvSpPr>
        <p:spPr bwMode="auto">
          <a:xfrm>
            <a:off x="2244725" y="188913"/>
            <a:ext cx="1511300" cy="508000"/>
          </a:xfrm>
          <a:prstGeom prst="flowChartAlternateProcess">
            <a:avLst/>
          </a:prstGeom>
          <a:solidFill>
            <a:srgbClr val="617F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nl-NL" altLang="nl-NL" sz="900" b="1">
                <a:solidFill>
                  <a:schemeClr val="bg1"/>
                </a:solidFill>
              </a:rPr>
              <a:t>Domein</a:t>
            </a:r>
          </a:p>
          <a:p>
            <a:pPr algn="ctr" defTabSz="457200"/>
            <a:r>
              <a:rPr lang="nl-NL" altLang="nl-NL" sz="900" b="1">
                <a:solidFill>
                  <a:schemeClr val="bg1"/>
                </a:solidFill>
              </a:rPr>
              <a:t>Psychisch functioneren</a:t>
            </a:r>
          </a:p>
        </p:txBody>
      </p:sp>
      <p:sp>
        <p:nvSpPr>
          <p:cNvPr id="25605" name="AutoShape 36"/>
          <p:cNvSpPr>
            <a:spLocks noChangeArrowheads="1"/>
          </p:cNvSpPr>
          <p:nvPr/>
        </p:nvSpPr>
        <p:spPr bwMode="auto">
          <a:xfrm>
            <a:off x="3898900" y="188913"/>
            <a:ext cx="1211263" cy="508000"/>
          </a:xfrm>
          <a:prstGeom prst="flowChartAlternateProcess">
            <a:avLst/>
          </a:prstGeom>
          <a:solidFill>
            <a:srgbClr val="617F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nl-NL" altLang="nl-NL" sz="900" b="1">
                <a:solidFill>
                  <a:schemeClr val="bg1"/>
                </a:solidFill>
              </a:rPr>
              <a:t>Domein</a:t>
            </a:r>
          </a:p>
          <a:p>
            <a:pPr algn="ctr" defTabSz="457200"/>
            <a:r>
              <a:rPr lang="nl-NL" altLang="nl-NL" sz="900" b="1">
                <a:solidFill>
                  <a:schemeClr val="bg1"/>
                </a:solidFill>
              </a:rPr>
              <a:t>Sociaal functioneren</a:t>
            </a:r>
          </a:p>
        </p:txBody>
      </p:sp>
      <p:sp>
        <p:nvSpPr>
          <p:cNvPr id="25606" name="AutoShape 37"/>
          <p:cNvSpPr>
            <a:spLocks noChangeArrowheads="1"/>
          </p:cNvSpPr>
          <p:nvPr/>
        </p:nvSpPr>
        <p:spPr bwMode="auto">
          <a:xfrm>
            <a:off x="6640513" y="188913"/>
            <a:ext cx="1211262" cy="508000"/>
          </a:xfrm>
          <a:prstGeom prst="flowChartAlternateProcess">
            <a:avLst/>
          </a:prstGeom>
          <a:solidFill>
            <a:srgbClr val="617F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nl-NL" altLang="nl-NL" sz="900" b="1">
                <a:solidFill>
                  <a:schemeClr val="bg1"/>
                </a:solidFill>
              </a:rPr>
              <a:t>Domein</a:t>
            </a:r>
          </a:p>
          <a:p>
            <a:pPr algn="ctr" defTabSz="457200"/>
            <a:r>
              <a:rPr lang="nl-NL" altLang="nl-NL" sz="900" b="1">
                <a:solidFill>
                  <a:schemeClr val="bg1"/>
                </a:solidFill>
              </a:rPr>
              <a:t>Risicoprofiel</a:t>
            </a:r>
          </a:p>
        </p:txBody>
      </p:sp>
      <p:sp>
        <p:nvSpPr>
          <p:cNvPr id="25607" name="AutoShape 38"/>
          <p:cNvSpPr>
            <a:spLocks noChangeArrowheads="1"/>
          </p:cNvSpPr>
          <p:nvPr/>
        </p:nvSpPr>
        <p:spPr bwMode="auto">
          <a:xfrm>
            <a:off x="5248275" y="188913"/>
            <a:ext cx="1316038" cy="508000"/>
          </a:xfrm>
          <a:prstGeom prst="flowChartAlternateProcess">
            <a:avLst/>
          </a:prstGeom>
          <a:solidFill>
            <a:srgbClr val="617F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nl-NL" altLang="nl-NL" sz="900" b="1">
                <a:solidFill>
                  <a:schemeClr val="bg1"/>
                </a:solidFill>
              </a:rPr>
              <a:t>Domein</a:t>
            </a:r>
          </a:p>
          <a:p>
            <a:pPr algn="ctr" defTabSz="457200"/>
            <a:r>
              <a:rPr lang="nl-NL" altLang="nl-NL" sz="900" b="1">
                <a:solidFill>
                  <a:schemeClr val="bg1"/>
                </a:solidFill>
              </a:rPr>
              <a:t>Risicogedrag</a:t>
            </a:r>
          </a:p>
        </p:txBody>
      </p:sp>
      <p:sp>
        <p:nvSpPr>
          <p:cNvPr id="25608" name="AutoShape 39"/>
          <p:cNvSpPr>
            <a:spLocks noChangeArrowheads="1"/>
          </p:cNvSpPr>
          <p:nvPr/>
        </p:nvSpPr>
        <p:spPr bwMode="auto">
          <a:xfrm>
            <a:off x="455613" y="2097088"/>
            <a:ext cx="698500" cy="712787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nl-NL" altLang="nl-NL" sz="900" b="1"/>
              <a:t>Training &amp;</a:t>
            </a:r>
          </a:p>
          <a:p>
            <a:pPr algn="ctr" defTabSz="457200"/>
            <a:r>
              <a:rPr lang="nl-NL" altLang="nl-NL" sz="900" b="1"/>
              <a:t>beweeg-</a:t>
            </a:r>
          </a:p>
          <a:p>
            <a:pPr algn="ctr" defTabSz="457200"/>
            <a:r>
              <a:rPr lang="nl-NL" altLang="nl-NL" sz="900" b="1"/>
              <a:t>Modules</a:t>
            </a:r>
          </a:p>
          <a:p>
            <a:pPr algn="ctr" defTabSz="457200"/>
            <a:endParaRPr lang="nl-NL" altLang="nl-NL" sz="900" b="1"/>
          </a:p>
          <a:p>
            <a:pPr algn="ctr" defTabSz="457200"/>
            <a:r>
              <a:rPr lang="nl-NL" altLang="nl-NL" sz="900" b="1"/>
              <a:t>Infomodule</a:t>
            </a:r>
            <a:endParaRPr lang="nl-NL" altLang="nl-NL" sz="900" b="1">
              <a:solidFill>
                <a:schemeClr val="bg1"/>
              </a:solidFill>
            </a:endParaRPr>
          </a:p>
        </p:txBody>
      </p:sp>
      <p:cxnSp>
        <p:nvCxnSpPr>
          <p:cNvPr id="25609" name="AutoShape 50"/>
          <p:cNvCxnSpPr>
            <a:cxnSpLocks noChangeShapeType="1"/>
            <a:stCxn id="25603" idx="2"/>
          </p:cNvCxnSpPr>
          <p:nvPr/>
        </p:nvCxnSpPr>
        <p:spPr bwMode="auto">
          <a:xfrm flipH="1">
            <a:off x="800100" y="696913"/>
            <a:ext cx="596900" cy="140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0" name="AutoShape 51"/>
          <p:cNvSpPr>
            <a:spLocks noChangeArrowheads="1"/>
          </p:cNvSpPr>
          <p:nvPr/>
        </p:nvSpPr>
        <p:spPr bwMode="auto">
          <a:xfrm>
            <a:off x="1585913" y="2097088"/>
            <a:ext cx="858837" cy="50800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nl-NL" altLang="nl-NL" sz="900" b="1"/>
              <a:t>Ontspannings-</a:t>
            </a:r>
          </a:p>
          <a:p>
            <a:pPr algn="ctr" defTabSz="457200"/>
            <a:r>
              <a:rPr lang="nl-NL" altLang="nl-NL" sz="900" b="1"/>
              <a:t>programma</a:t>
            </a:r>
            <a:endParaRPr lang="nl-NL" altLang="nl-NL" sz="900" b="1">
              <a:solidFill>
                <a:schemeClr val="bg1"/>
              </a:solidFill>
            </a:endParaRPr>
          </a:p>
        </p:txBody>
      </p:sp>
      <p:cxnSp>
        <p:nvCxnSpPr>
          <p:cNvPr id="25611" name="AutoShape 52"/>
          <p:cNvCxnSpPr>
            <a:cxnSpLocks noChangeShapeType="1"/>
            <a:stCxn id="25603" idx="2"/>
            <a:endCxn id="25610" idx="0"/>
          </p:cNvCxnSpPr>
          <p:nvPr/>
        </p:nvCxnSpPr>
        <p:spPr bwMode="auto">
          <a:xfrm>
            <a:off x="1397000" y="696913"/>
            <a:ext cx="619125" cy="140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2" name="AutoShape 53"/>
          <p:cNvCxnSpPr>
            <a:cxnSpLocks noChangeShapeType="1"/>
            <a:stCxn id="25604" idx="2"/>
            <a:endCxn id="25610" idx="0"/>
          </p:cNvCxnSpPr>
          <p:nvPr/>
        </p:nvCxnSpPr>
        <p:spPr bwMode="auto">
          <a:xfrm flipH="1">
            <a:off x="2016125" y="696913"/>
            <a:ext cx="984250" cy="140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3" name="AutoShape 54"/>
          <p:cNvCxnSpPr>
            <a:cxnSpLocks noChangeShapeType="1"/>
            <a:stCxn id="25604" idx="2"/>
          </p:cNvCxnSpPr>
          <p:nvPr/>
        </p:nvCxnSpPr>
        <p:spPr bwMode="auto">
          <a:xfrm>
            <a:off x="3000375" y="696913"/>
            <a:ext cx="0" cy="140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4" name="AutoShape 55"/>
          <p:cNvSpPr>
            <a:spLocks noChangeArrowheads="1"/>
          </p:cNvSpPr>
          <p:nvPr/>
        </p:nvSpPr>
        <p:spPr bwMode="auto">
          <a:xfrm>
            <a:off x="2592388" y="2097088"/>
            <a:ext cx="814387" cy="50800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nl-NL" altLang="nl-NL" sz="900" b="1"/>
              <a:t>Psych. </a:t>
            </a:r>
          </a:p>
          <a:p>
            <a:pPr algn="ctr" defTabSz="457200"/>
            <a:r>
              <a:rPr lang="nl-NL" altLang="nl-NL" sz="900" b="1"/>
              <a:t>diagnostiek</a:t>
            </a:r>
            <a:endParaRPr lang="nl-NL" altLang="nl-NL" sz="900" b="1">
              <a:solidFill>
                <a:schemeClr val="bg1"/>
              </a:solidFill>
            </a:endParaRPr>
          </a:p>
        </p:txBody>
      </p:sp>
      <p:cxnSp>
        <p:nvCxnSpPr>
          <p:cNvPr id="25615" name="AutoShape 56"/>
          <p:cNvCxnSpPr>
            <a:cxnSpLocks noChangeShapeType="1"/>
            <a:stCxn id="25614" idx="2"/>
          </p:cNvCxnSpPr>
          <p:nvPr/>
        </p:nvCxnSpPr>
        <p:spPr bwMode="auto">
          <a:xfrm>
            <a:off x="3000375" y="2605088"/>
            <a:ext cx="0" cy="441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6" name="AutoShape 57"/>
          <p:cNvSpPr>
            <a:spLocks noChangeArrowheads="1"/>
          </p:cNvSpPr>
          <p:nvPr/>
        </p:nvSpPr>
        <p:spPr bwMode="auto">
          <a:xfrm>
            <a:off x="2592388" y="3094038"/>
            <a:ext cx="833437" cy="50800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nl-NL" altLang="nl-NL" sz="900" b="1"/>
              <a:t>Psych. </a:t>
            </a:r>
          </a:p>
          <a:p>
            <a:pPr algn="ctr" defTabSz="457200"/>
            <a:r>
              <a:rPr lang="nl-NL" altLang="nl-NL" sz="900" b="1"/>
              <a:t>behandeling</a:t>
            </a:r>
            <a:endParaRPr lang="nl-NL" altLang="nl-NL" sz="900" b="1">
              <a:solidFill>
                <a:schemeClr val="bg1"/>
              </a:solidFill>
            </a:endParaRPr>
          </a:p>
        </p:txBody>
      </p:sp>
      <p:cxnSp>
        <p:nvCxnSpPr>
          <p:cNvPr id="25617" name="AutoShape 58"/>
          <p:cNvCxnSpPr>
            <a:cxnSpLocks noChangeShapeType="1"/>
            <a:stCxn id="25604" idx="2"/>
          </p:cNvCxnSpPr>
          <p:nvPr/>
        </p:nvCxnSpPr>
        <p:spPr bwMode="auto">
          <a:xfrm flipH="1">
            <a:off x="788988" y="696913"/>
            <a:ext cx="2211387" cy="1400175"/>
          </a:xfrm>
          <a:prstGeom prst="straightConnector1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25618" name="AutoShape 59"/>
          <p:cNvCxnSpPr>
            <a:cxnSpLocks noChangeShapeType="1"/>
            <a:stCxn id="25603" idx="2"/>
          </p:cNvCxnSpPr>
          <p:nvPr/>
        </p:nvCxnSpPr>
        <p:spPr bwMode="auto">
          <a:xfrm flipH="1">
            <a:off x="1274763" y="696913"/>
            <a:ext cx="122237" cy="265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9" name="AutoShape 60"/>
          <p:cNvSpPr>
            <a:spLocks noChangeArrowheads="1"/>
          </p:cNvSpPr>
          <p:nvPr/>
        </p:nvSpPr>
        <p:spPr bwMode="auto">
          <a:xfrm>
            <a:off x="455613" y="3094038"/>
            <a:ext cx="819150" cy="50800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nl-NL" altLang="nl-NL" sz="900" b="1"/>
              <a:t>Dyspnoe</a:t>
            </a:r>
          </a:p>
          <a:p>
            <a:pPr algn="ctr" defTabSz="457200"/>
            <a:r>
              <a:rPr lang="nl-NL" altLang="nl-NL" sz="900" b="1"/>
              <a:t>Management</a:t>
            </a:r>
            <a:endParaRPr lang="nl-NL" altLang="nl-NL" sz="900" b="1">
              <a:solidFill>
                <a:schemeClr val="bg1"/>
              </a:solidFill>
            </a:endParaRPr>
          </a:p>
        </p:txBody>
      </p:sp>
      <p:sp>
        <p:nvSpPr>
          <p:cNvPr id="25620" name="AutoShape 61"/>
          <p:cNvSpPr>
            <a:spLocks noChangeArrowheads="1"/>
          </p:cNvSpPr>
          <p:nvPr/>
        </p:nvSpPr>
        <p:spPr bwMode="auto">
          <a:xfrm>
            <a:off x="1420813" y="3094038"/>
            <a:ext cx="833437" cy="50800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nl-NL" altLang="nl-NL" sz="900" b="1"/>
              <a:t>Inspiratory</a:t>
            </a:r>
          </a:p>
          <a:p>
            <a:pPr algn="ctr" defTabSz="457200"/>
            <a:r>
              <a:rPr lang="nl-NL" altLang="nl-NL" sz="900" b="1"/>
              <a:t>Muscle </a:t>
            </a:r>
          </a:p>
          <a:p>
            <a:pPr algn="ctr" defTabSz="457200"/>
            <a:r>
              <a:rPr lang="nl-NL" altLang="nl-NL" sz="900" b="1"/>
              <a:t>Training</a:t>
            </a:r>
            <a:endParaRPr lang="nl-NL" altLang="nl-NL" sz="900" b="1">
              <a:solidFill>
                <a:schemeClr val="bg1"/>
              </a:solidFill>
            </a:endParaRPr>
          </a:p>
        </p:txBody>
      </p:sp>
      <p:cxnSp>
        <p:nvCxnSpPr>
          <p:cNvPr id="25621" name="AutoShape 62"/>
          <p:cNvCxnSpPr>
            <a:cxnSpLocks noChangeShapeType="1"/>
            <a:stCxn id="25603" idx="2"/>
            <a:endCxn id="25620" idx="1"/>
          </p:cNvCxnSpPr>
          <p:nvPr/>
        </p:nvCxnSpPr>
        <p:spPr bwMode="auto">
          <a:xfrm>
            <a:off x="1397000" y="696913"/>
            <a:ext cx="23813" cy="265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22" name="AutoShape 63"/>
          <p:cNvSpPr>
            <a:spLocks noChangeArrowheads="1"/>
          </p:cNvSpPr>
          <p:nvPr/>
        </p:nvSpPr>
        <p:spPr bwMode="auto">
          <a:xfrm>
            <a:off x="6910388" y="2097088"/>
            <a:ext cx="673100" cy="50800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nl-NL" altLang="nl-NL" sz="900" b="1"/>
              <a:t>Stoppen</a:t>
            </a:r>
          </a:p>
          <a:p>
            <a:pPr algn="ctr" defTabSz="457200"/>
            <a:r>
              <a:rPr lang="nl-NL" altLang="nl-NL" sz="900" b="1"/>
              <a:t>met roken</a:t>
            </a:r>
            <a:endParaRPr lang="nl-NL" altLang="nl-NL" sz="900" b="1">
              <a:solidFill>
                <a:schemeClr val="bg1"/>
              </a:solidFill>
            </a:endParaRPr>
          </a:p>
        </p:txBody>
      </p:sp>
      <p:sp>
        <p:nvSpPr>
          <p:cNvPr id="25623" name="AutoShape 64"/>
          <p:cNvSpPr>
            <a:spLocks noChangeArrowheads="1"/>
          </p:cNvSpPr>
          <p:nvPr/>
        </p:nvSpPr>
        <p:spPr bwMode="auto">
          <a:xfrm>
            <a:off x="5967413" y="2097088"/>
            <a:ext cx="673100" cy="50800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nl-NL" altLang="nl-NL" sz="900" b="1"/>
              <a:t>Voeding</a:t>
            </a:r>
            <a:endParaRPr lang="nl-NL" altLang="nl-NL" sz="900" b="1">
              <a:solidFill>
                <a:schemeClr val="bg1"/>
              </a:solidFill>
            </a:endParaRPr>
          </a:p>
        </p:txBody>
      </p:sp>
      <p:cxnSp>
        <p:nvCxnSpPr>
          <p:cNvPr id="25624" name="AutoShape 65"/>
          <p:cNvCxnSpPr>
            <a:cxnSpLocks noChangeShapeType="1"/>
            <a:stCxn id="25607" idx="2"/>
            <a:endCxn id="25623" idx="0"/>
          </p:cNvCxnSpPr>
          <p:nvPr/>
        </p:nvCxnSpPr>
        <p:spPr bwMode="auto">
          <a:xfrm>
            <a:off x="5907088" y="696913"/>
            <a:ext cx="396875" cy="140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25" name="AutoShape 66"/>
          <p:cNvCxnSpPr>
            <a:cxnSpLocks noChangeShapeType="1"/>
            <a:stCxn id="25607" idx="2"/>
            <a:endCxn id="25622" idx="0"/>
          </p:cNvCxnSpPr>
          <p:nvPr/>
        </p:nvCxnSpPr>
        <p:spPr bwMode="auto">
          <a:xfrm>
            <a:off x="5907088" y="696913"/>
            <a:ext cx="1339850" cy="140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26" name="AutoShape 67"/>
          <p:cNvCxnSpPr>
            <a:cxnSpLocks noChangeShapeType="1"/>
            <a:stCxn id="25605" idx="2"/>
            <a:endCxn id="25608" idx="0"/>
          </p:cNvCxnSpPr>
          <p:nvPr/>
        </p:nvCxnSpPr>
        <p:spPr bwMode="auto">
          <a:xfrm flipH="1">
            <a:off x="804863" y="696913"/>
            <a:ext cx="3700462" cy="1400175"/>
          </a:xfrm>
          <a:prstGeom prst="straightConnector1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25627" name="AutoShape 68"/>
          <p:cNvCxnSpPr>
            <a:cxnSpLocks noChangeShapeType="1"/>
            <a:stCxn id="25607" idx="2"/>
            <a:endCxn id="25608" idx="0"/>
          </p:cNvCxnSpPr>
          <p:nvPr/>
        </p:nvCxnSpPr>
        <p:spPr bwMode="auto">
          <a:xfrm flipH="1">
            <a:off x="804863" y="696913"/>
            <a:ext cx="5102225" cy="1400175"/>
          </a:xfrm>
          <a:prstGeom prst="straightConnector1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25628" name="AutoShape 69"/>
          <p:cNvSpPr>
            <a:spLocks noChangeArrowheads="1"/>
          </p:cNvSpPr>
          <p:nvPr/>
        </p:nvSpPr>
        <p:spPr bwMode="auto">
          <a:xfrm>
            <a:off x="4456113" y="1503363"/>
            <a:ext cx="792162" cy="508000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nl-NL" altLang="nl-NL" sz="900" b="1"/>
              <a:t>Functionele </a:t>
            </a:r>
          </a:p>
          <a:p>
            <a:pPr algn="ctr" defTabSz="457200"/>
            <a:r>
              <a:rPr lang="nl-NL" altLang="nl-NL" sz="900" b="1"/>
              <a:t>training</a:t>
            </a:r>
            <a:endParaRPr lang="nl-NL" altLang="nl-NL" sz="900" b="1">
              <a:solidFill>
                <a:schemeClr val="bg1"/>
              </a:solidFill>
            </a:endParaRPr>
          </a:p>
        </p:txBody>
      </p:sp>
      <p:cxnSp>
        <p:nvCxnSpPr>
          <p:cNvPr id="25629" name="AutoShape 70"/>
          <p:cNvCxnSpPr>
            <a:cxnSpLocks noChangeShapeType="1"/>
            <a:stCxn id="25605" idx="2"/>
            <a:endCxn id="25628" idx="0"/>
          </p:cNvCxnSpPr>
          <p:nvPr/>
        </p:nvCxnSpPr>
        <p:spPr bwMode="auto">
          <a:xfrm>
            <a:off x="4505325" y="696913"/>
            <a:ext cx="347663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30" name="AutoShape 30"/>
          <p:cNvCxnSpPr>
            <a:cxnSpLocks noChangeShapeType="1"/>
            <a:stCxn id="25606" idx="2"/>
            <a:endCxn id="25608" idx="0"/>
          </p:cNvCxnSpPr>
          <p:nvPr/>
        </p:nvCxnSpPr>
        <p:spPr bwMode="auto">
          <a:xfrm flipH="1">
            <a:off x="804863" y="696913"/>
            <a:ext cx="6442075" cy="1400175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25631" name="AutoShape 57"/>
          <p:cNvSpPr>
            <a:spLocks noChangeArrowheads="1"/>
          </p:cNvSpPr>
          <p:nvPr/>
        </p:nvSpPr>
        <p:spPr bwMode="auto">
          <a:xfrm>
            <a:off x="455613" y="4476750"/>
            <a:ext cx="1130300" cy="5080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nl-NL" altLang="nl-NL" sz="900" b="1">
                <a:solidFill>
                  <a:schemeClr val="bg1"/>
                </a:solidFill>
              </a:rPr>
              <a:t>Longrevalidatie:</a:t>
            </a:r>
          </a:p>
          <a:p>
            <a:pPr algn="ctr" defTabSz="457200"/>
            <a:r>
              <a:rPr lang="nl-NL" altLang="nl-NL" sz="900" b="1">
                <a:solidFill>
                  <a:schemeClr val="bg1"/>
                </a:solidFill>
              </a:rPr>
              <a:t>Tracheobronchiale </a:t>
            </a:r>
          </a:p>
          <a:p>
            <a:pPr algn="ctr" defTabSz="457200"/>
            <a:r>
              <a:rPr lang="nl-NL" altLang="nl-NL" sz="900" b="1">
                <a:solidFill>
                  <a:schemeClr val="bg1"/>
                </a:solidFill>
              </a:rPr>
              <a:t>klaring</a:t>
            </a:r>
          </a:p>
        </p:txBody>
      </p:sp>
      <p:sp>
        <p:nvSpPr>
          <p:cNvPr id="25632" name="AutoShape 32"/>
          <p:cNvSpPr>
            <a:spLocks/>
          </p:cNvSpPr>
          <p:nvPr/>
        </p:nvSpPr>
        <p:spPr bwMode="auto">
          <a:xfrm>
            <a:off x="7954963" y="188913"/>
            <a:ext cx="88900" cy="1123950"/>
          </a:xfrm>
          <a:prstGeom prst="rightBrace">
            <a:avLst>
              <a:gd name="adj1" fmla="val 105357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nl-NL" altLang="nl-NL"/>
          </a:p>
        </p:txBody>
      </p:sp>
      <p:sp>
        <p:nvSpPr>
          <p:cNvPr id="25633" name="AutoShape 33"/>
          <p:cNvSpPr>
            <a:spLocks/>
          </p:cNvSpPr>
          <p:nvPr/>
        </p:nvSpPr>
        <p:spPr bwMode="auto">
          <a:xfrm>
            <a:off x="7954963" y="1503363"/>
            <a:ext cx="88900" cy="2098675"/>
          </a:xfrm>
          <a:prstGeom prst="rightBrace">
            <a:avLst>
              <a:gd name="adj1" fmla="val 196726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nl-NL" altLang="nl-NL"/>
          </a:p>
        </p:txBody>
      </p:sp>
      <p:sp>
        <p:nvSpPr>
          <p:cNvPr id="25634" name="AutoShape 34"/>
          <p:cNvSpPr>
            <a:spLocks/>
          </p:cNvSpPr>
          <p:nvPr/>
        </p:nvSpPr>
        <p:spPr bwMode="auto">
          <a:xfrm>
            <a:off x="7954963" y="3760788"/>
            <a:ext cx="88900" cy="1631950"/>
          </a:xfrm>
          <a:prstGeom prst="rightBrace">
            <a:avLst>
              <a:gd name="adj1" fmla="val 152976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/>
            <a:endParaRPr lang="nl-NL" altLang="nl-NL"/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8043863" y="649288"/>
            <a:ext cx="949325" cy="228600"/>
          </a:xfrm>
          <a:prstGeom prst="rect">
            <a:avLst/>
          </a:prstGeom>
          <a:solidFill>
            <a:srgbClr val="617F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nl-NL" altLang="nl-NL" sz="900" b="1">
                <a:solidFill>
                  <a:schemeClr val="bg1"/>
                </a:solidFill>
                <a:latin typeface="Arial" charset="0"/>
              </a:rPr>
              <a:t>Assessment</a:t>
            </a:r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8043863" y="2566988"/>
            <a:ext cx="949325" cy="43338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nl-NL" altLang="nl-NL" sz="900" b="1">
                <a:latin typeface="Arial" charset="0"/>
              </a:rPr>
              <a:t>Generieke</a:t>
            </a:r>
          </a:p>
          <a:p>
            <a:pPr defTabSz="457200">
              <a:spcBef>
                <a:spcPct val="50000"/>
              </a:spcBef>
            </a:pPr>
            <a:r>
              <a:rPr lang="nl-NL" altLang="nl-NL" sz="900" b="1">
                <a:latin typeface="Arial" charset="0"/>
              </a:rPr>
              <a:t>modules</a:t>
            </a: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8043863" y="4373563"/>
            <a:ext cx="1082675" cy="4333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nl-NL" altLang="nl-NL" sz="900" b="1">
                <a:solidFill>
                  <a:schemeClr val="bg1"/>
                </a:solidFill>
                <a:latin typeface="Arial" charset="0"/>
              </a:rPr>
              <a:t>Ziektespecifieke</a:t>
            </a:r>
          </a:p>
          <a:p>
            <a:pPr defTabSz="457200">
              <a:spcBef>
                <a:spcPct val="50000"/>
              </a:spcBef>
            </a:pPr>
            <a:r>
              <a:rPr lang="nl-NL" altLang="nl-NL" sz="900" b="1">
                <a:solidFill>
                  <a:schemeClr val="bg1"/>
                </a:solidFill>
                <a:latin typeface="Arial" charset="0"/>
              </a:rPr>
              <a:t>modules</a:t>
            </a:r>
          </a:p>
        </p:txBody>
      </p:sp>
      <p:sp>
        <p:nvSpPr>
          <p:cNvPr id="25638" name="AutoShape 57"/>
          <p:cNvSpPr>
            <a:spLocks noChangeArrowheads="1"/>
          </p:cNvSpPr>
          <p:nvPr/>
        </p:nvSpPr>
        <p:spPr bwMode="auto">
          <a:xfrm>
            <a:off x="455613" y="3903663"/>
            <a:ext cx="1130300" cy="5080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nl-NL" altLang="nl-NL" sz="900" b="1">
                <a:solidFill>
                  <a:schemeClr val="bg1"/>
                </a:solidFill>
              </a:rPr>
              <a:t>Longrevalidatie:</a:t>
            </a:r>
          </a:p>
          <a:p>
            <a:pPr algn="ctr" defTabSz="457200"/>
            <a:r>
              <a:rPr lang="nl-NL" altLang="nl-NL" sz="900" b="1">
                <a:solidFill>
                  <a:schemeClr val="bg1"/>
                </a:solidFill>
              </a:rPr>
              <a:t>Exacerbatie </a:t>
            </a:r>
          </a:p>
          <a:p>
            <a:pPr algn="ctr" defTabSz="457200"/>
            <a:r>
              <a:rPr lang="nl-NL" altLang="nl-NL" sz="900" b="1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25639" name="AutoShape 57"/>
          <p:cNvSpPr>
            <a:spLocks noChangeArrowheads="1"/>
          </p:cNvSpPr>
          <p:nvPr/>
        </p:nvSpPr>
        <p:spPr bwMode="auto">
          <a:xfrm>
            <a:off x="5248275" y="3903663"/>
            <a:ext cx="1011238" cy="5080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nl-NL" altLang="nl-NL" sz="900" b="1">
                <a:solidFill>
                  <a:schemeClr val="bg1"/>
                </a:solidFill>
              </a:rPr>
              <a:t>Longrevalidatie:</a:t>
            </a:r>
          </a:p>
          <a:p>
            <a:pPr algn="ctr" defTabSz="457200"/>
            <a:r>
              <a:rPr lang="nl-NL" altLang="nl-NL" sz="900" b="1">
                <a:solidFill>
                  <a:schemeClr val="bg1"/>
                </a:solidFill>
              </a:rPr>
              <a:t>Zelfmanagement</a:t>
            </a:r>
          </a:p>
          <a:p>
            <a:pPr algn="ctr" defTabSz="457200"/>
            <a:r>
              <a:rPr lang="nl-NL" altLang="nl-NL" sz="900" b="1">
                <a:solidFill>
                  <a:schemeClr val="bg1"/>
                </a:solidFill>
              </a:rPr>
              <a:t>en medicatie</a:t>
            </a:r>
          </a:p>
        </p:txBody>
      </p:sp>
      <p:sp>
        <p:nvSpPr>
          <p:cNvPr id="25640" name="AutoShape 57"/>
          <p:cNvSpPr>
            <a:spLocks noChangeArrowheads="1"/>
          </p:cNvSpPr>
          <p:nvPr/>
        </p:nvSpPr>
        <p:spPr bwMode="auto">
          <a:xfrm>
            <a:off x="455613" y="5138738"/>
            <a:ext cx="1130300" cy="5080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nl-NL" altLang="nl-NL" sz="900" b="1">
                <a:solidFill>
                  <a:schemeClr val="bg1"/>
                </a:solidFill>
              </a:rPr>
              <a:t>Longrevalidatie:</a:t>
            </a:r>
          </a:p>
          <a:p>
            <a:pPr algn="ctr" defTabSz="457200"/>
            <a:r>
              <a:rPr lang="nl-NL" altLang="nl-NL" sz="900" b="1">
                <a:solidFill>
                  <a:schemeClr val="bg1"/>
                </a:solidFill>
              </a:rPr>
              <a:t>Zuurstofsuppletie</a:t>
            </a:r>
          </a:p>
          <a:p>
            <a:pPr algn="ctr" defTabSz="457200"/>
            <a:r>
              <a:rPr lang="nl-NL" altLang="nl-NL" sz="900" b="1">
                <a:solidFill>
                  <a:schemeClr val="bg1"/>
                </a:solidFill>
              </a:rPr>
              <a:t>en inspanning</a:t>
            </a:r>
          </a:p>
        </p:txBody>
      </p:sp>
      <p:sp>
        <p:nvSpPr>
          <p:cNvPr id="25641" name="AutoShape 57"/>
          <p:cNvSpPr>
            <a:spLocks noChangeArrowheads="1"/>
          </p:cNvSpPr>
          <p:nvPr/>
        </p:nvSpPr>
        <p:spPr bwMode="auto">
          <a:xfrm>
            <a:off x="3652838" y="3903663"/>
            <a:ext cx="1200150" cy="5080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nl-NL" altLang="nl-NL" sz="900" b="1">
                <a:solidFill>
                  <a:schemeClr val="bg1"/>
                </a:solidFill>
              </a:rPr>
              <a:t>Hartrevalidatie:</a:t>
            </a:r>
          </a:p>
          <a:p>
            <a:pPr algn="ctr" defTabSz="457200"/>
            <a:r>
              <a:rPr lang="nl-NL" altLang="nl-NL" sz="900" b="1">
                <a:solidFill>
                  <a:schemeClr val="bg1"/>
                </a:solidFill>
              </a:rPr>
              <a:t>Psycho-educatieve</a:t>
            </a:r>
          </a:p>
          <a:p>
            <a:pPr algn="ctr" defTabSz="457200"/>
            <a:r>
              <a:rPr lang="nl-NL" altLang="nl-NL" sz="900" b="1">
                <a:solidFill>
                  <a:schemeClr val="bg1"/>
                </a:solidFill>
              </a:rPr>
              <a:t>preventiemodule</a:t>
            </a:r>
          </a:p>
        </p:txBody>
      </p:sp>
      <p:cxnSp>
        <p:nvCxnSpPr>
          <p:cNvPr id="25642" name="AutoShape 43"/>
          <p:cNvCxnSpPr>
            <a:cxnSpLocks noChangeShapeType="1"/>
            <a:stCxn id="25604" idx="2"/>
            <a:endCxn id="25641" idx="0"/>
          </p:cNvCxnSpPr>
          <p:nvPr/>
        </p:nvCxnSpPr>
        <p:spPr bwMode="auto">
          <a:xfrm>
            <a:off x="3000375" y="696913"/>
            <a:ext cx="1252538" cy="3206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5643" name="AutoShape 44"/>
          <p:cNvCxnSpPr>
            <a:cxnSpLocks noChangeShapeType="1"/>
            <a:stCxn id="25607" idx="2"/>
            <a:endCxn id="25641" idx="0"/>
          </p:cNvCxnSpPr>
          <p:nvPr/>
        </p:nvCxnSpPr>
        <p:spPr bwMode="auto">
          <a:xfrm flipH="1">
            <a:off x="4252913" y="696913"/>
            <a:ext cx="1654175" cy="320675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25644" name="AutoShape 45"/>
          <p:cNvCxnSpPr>
            <a:cxnSpLocks noChangeShapeType="1"/>
            <a:stCxn id="25603" idx="1"/>
            <a:endCxn id="25638" idx="1"/>
          </p:cNvCxnSpPr>
          <p:nvPr/>
        </p:nvCxnSpPr>
        <p:spPr bwMode="auto">
          <a:xfrm rot="10800000" flipV="1">
            <a:off x="455613" y="442913"/>
            <a:ext cx="334962" cy="3714750"/>
          </a:xfrm>
          <a:prstGeom prst="bentConnector3">
            <a:avLst>
              <a:gd name="adj1" fmla="val 168245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25645" name="AutoShape 46"/>
          <p:cNvCxnSpPr>
            <a:cxnSpLocks noChangeShapeType="1"/>
            <a:endCxn id="25640" idx="1"/>
          </p:cNvCxnSpPr>
          <p:nvPr/>
        </p:nvCxnSpPr>
        <p:spPr bwMode="auto">
          <a:xfrm rot="16200000" flipH="1">
            <a:off x="-274637" y="4662488"/>
            <a:ext cx="1235075" cy="225425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25646" name="AutoShape 47"/>
          <p:cNvCxnSpPr>
            <a:cxnSpLocks noChangeShapeType="1"/>
            <a:endCxn id="25631" idx="1"/>
          </p:cNvCxnSpPr>
          <p:nvPr/>
        </p:nvCxnSpPr>
        <p:spPr bwMode="auto">
          <a:xfrm>
            <a:off x="230188" y="4730750"/>
            <a:ext cx="2254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5647" name="AutoShape 49"/>
          <p:cNvCxnSpPr>
            <a:cxnSpLocks noChangeShapeType="1"/>
            <a:stCxn id="25607" idx="2"/>
            <a:endCxn id="25639" idx="0"/>
          </p:cNvCxnSpPr>
          <p:nvPr/>
        </p:nvCxnSpPr>
        <p:spPr bwMode="auto">
          <a:xfrm flipH="1">
            <a:off x="5754688" y="696913"/>
            <a:ext cx="152400" cy="320675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25648" name="AutoShape 51"/>
          <p:cNvCxnSpPr>
            <a:cxnSpLocks noChangeShapeType="1"/>
            <a:stCxn id="25604" idx="2"/>
            <a:endCxn id="25639" idx="0"/>
          </p:cNvCxnSpPr>
          <p:nvPr/>
        </p:nvCxnSpPr>
        <p:spPr bwMode="auto">
          <a:xfrm>
            <a:off x="3000375" y="696913"/>
            <a:ext cx="2754313" cy="320675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25649" name="AutoShape 52"/>
          <p:cNvCxnSpPr>
            <a:cxnSpLocks noChangeShapeType="1"/>
            <a:stCxn id="25606" idx="2"/>
            <a:endCxn id="25623" idx="0"/>
          </p:cNvCxnSpPr>
          <p:nvPr/>
        </p:nvCxnSpPr>
        <p:spPr bwMode="auto">
          <a:xfrm flipH="1">
            <a:off x="6303963" y="696913"/>
            <a:ext cx="942975" cy="1400175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25650" name="AutoShape 53"/>
          <p:cNvCxnSpPr>
            <a:cxnSpLocks noChangeShapeType="1"/>
            <a:stCxn id="25606" idx="2"/>
            <a:endCxn id="25641" idx="0"/>
          </p:cNvCxnSpPr>
          <p:nvPr/>
        </p:nvCxnSpPr>
        <p:spPr bwMode="auto">
          <a:xfrm flipH="1">
            <a:off x="4252913" y="696913"/>
            <a:ext cx="2994025" cy="320675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25651" name="AutoShape 51"/>
          <p:cNvCxnSpPr>
            <a:cxnSpLocks noChangeShapeType="1"/>
            <a:stCxn id="25605" idx="2"/>
            <a:endCxn id="25641" idx="0"/>
          </p:cNvCxnSpPr>
          <p:nvPr/>
        </p:nvCxnSpPr>
        <p:spPr bwMode="auto">
          <a:xfrm flipH="1">
            <a:off x="4252913" y="696913"/>
            <a:ext cx="252412" cy="320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FLOW: zelfmanagement patient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205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l-NL" sz="2700" smtClean="0">
                <a:solidFill>
                  <a:srgbClr val="222983"/>
                </a:solidFill>
              </a:rPr>
              <a:t>Alle professionals MI geschoold</a:t>
            </a:r>
          </a:p>
          <a:p>
            <a:pPr>
              <a:lnSpc>
                <a:spcPct val="80000"/>
              </a:lnSpc>
            </a:pPr>
            <a:r>
              <a:rPr lang="nl-NL" sz="2700" smtClean="0">
                <a:solidFill>
                  <a:srgbClr val="222983"/>
                </a:solidFill>
              </a:rPr>
              <a:t>E-health, sensortechnologie &amp; teleguidance </a:t>
            </a:r>
          </a:p>
          <a:p>
            <a:pPr>
              <a:lnSpc>
                <a:spcPct val="80000"/>
              </a:lnSpc>
            </a:pPr>
            <a:r>
              <a:rPr lang="nl-NL" sz="2700" smtClean="0">
                <a:solidFill>
                  <a:srgbClr val="222983"/>
                </a:solidFill>
              </a:rPr>
              <a:t>Trainen &amp; doelen realiseren in voorkeursomgeving van de patient</a:t>
            </a:r>
          </a:p>
          <a:p>
            <a:pPr>
              <a:lnSpc>
                <a:spcPct val="80000"/>
              </a:lnSpc>
            </a:pPr>
            <a:r>
              <a:rPr lang="nl-NL" sz="2700" smtClean="0">
                <a:solidFill>
                  <a:srgbClr val="222983"/>
                </a:solidFill>
              </a:rPr>
              <a:t>Regie over eigen behandelgegevens en resultaten </a:t>
            </a:r>
          </a:p>
          <a:p>
            <a:pPr>
              <a:lnSpc>
                <a:spcPct val="80000"/>
              </a:lnSpc>
            </a:pPr>
            <a:r>
              <a:rPr lang="nl-NL" sz="2700" smtClean="0">
                <a:solidFill>
                  <a:srgbClr val="222983"/>
                </a:solidFill>
              </a:rPr>
              <a:t>Zelf bepalen wie toegang krijgt</a:t>
            </a:r>
          </a:p>
          <a:p>
            <a:pPr>
              <a:lnSpc>
                <a:spcPct val="80000"/>
              </a:lnSpc>
            </a:pPr>
            <a:r>
              <a:rPr lang="nl-NL" sz="2700" smtClean="0">
                <a:solidFill>
                  <a:srgbClr val="222983"/>
                </a:solidFill>
              </a:rPr>
              <a:t>Inzet mantelzorgers stimuleren</a:t>
            </a:r>
          </a:p>
          <a:p>
            <a:pPr>
              <a:lnSpc>
                <a:spcPct val="80000"/>
              </a:lnSpc>
            </a:pPr>
            <a:endParaRPr lang="nl-NL" sz="2700" smtClean="0">
              <a:solidFill>
                <a:srgbClr val="22298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SmartCare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r>
              <a:rPr lang="nl-NL" smtClean="0"/>
              <a:t>Europees project</a:t>
            </a:r>
          </a:p>
          <a:p>
            <a:r>
              <a:rPr lang="nl-NL" smtClean="0"/>
              <a:t>10 regio’s</a:t>
            </a:r>
          </a:p>
          <a:p>
            <a:r>
              <a:rPr lang="nl-NL" smtClean="0"/>
              <a:t>Geïntegreerde zorg</a:t>
            </a:r>
          </a:p>
          <a:p>
            <a:pPr lvl="1"/>
            <a:r>
              <a:rPr lang="nl-NL" smtClean="0"/>
              <a:t>Patiënt centraal</a:t>
            </a:r>
          </a:p>
          <a:p>
            <a:pPr lvl="1"/>
            <a:r>
              <a:rPr lang="nl-NL" smtClean="0"/>
              <a:t>Gecoördineerd</a:t>
            </a:r>
          </a:p>
          <a:p>
            <a:r>
              <a:rPr lang="nl-NL" smtClean="0"/>
              <a:t>ICT</a:t>
            </a:r>
          </a:p>
        </p:txBody>
      </p:sp>
      <p:pic>
        <p:nvPicPr>
          <p:cNvPr id="27651" name="Picture 2" descr="SmartCar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5213" y="44450"/>
            <a:ext cx="1693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 b="2458"/>
          <a:stretch>
            <a:fillRect/>
          </a:stretch>
        </p:blipFill>
        <p:spPr bwMode="auto">
          <a:xfrm>
            <a:off x="4567238" y="908050"/>
            <a:ext cx="4583112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28674" name="Tijdelijke aanduiding voor inhoud 9" descr="Schermopname"/>
          <p:cNvPicPr>
            <a:picLocks noGrp="1" noChangeAspect="1"/>
          </p:cNvPicPr>
          <p:nvPr>
            <p:ph idx="1"/>
          </p:nvPr>
        </p:nvPicPr>
        <p:blipFill>
          <a:blip r:embed="rId2"/>
          <a:srcRect t="1019" b="1019"/>
          <a:stretch>
            <a:fillRect/>
          </a:stretch>
        </p:blipFill>
        <p:spPr>
          <a:xfrm>
            <a:off x="0" y="4763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29698" name="Tijdelijke aanduiding voor inhoud 3" descr="Schermopname"/>
          <p:cNvPicPr>
            <a:picLocks noGrp="1" noChangeAspect="1"/>
          </p:cNvPicPr>
          <p:nvPr>
            <p:ph idx="1"/>
          </p:nvPr>
        </p:nvPicPr>
        <p:blipFill>
          <a:blip r:embed="rId2"/>
          <a:srcRect t="975" b="97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0722" name="Tijdelijke aanduiding voor inhoud 3" descr="Schermopname"/>
          <p:cNvPicPr>
            <a:picLocks noGrp="1" noChangeAspect="1"/>
          </p:cNvPicPr>
          <p:nvPr>
            <p:ph idx="1"/>
          </p:nvPr>
        </p:nvPicPr>
        <p:blipFill>
          <a:blip r:embed="rId2"/>
          <a:srcRect t="642" b="642"/>
          <a:stretch>
            <a:fillRect/>
          </a:stretch>
        </p:blipFill>
        <p:spPr>
          <a:xfrm>
            <a:off x="-15875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1746" name="Tijdelijke aanduiding voor inhoud 3" descr="Schermopname"/>
          <p:cNvPicPr>
            <a:picLocks noGrp="1" noChangeAspect="1"/>
          </p:cNvPicPr>
          <p:nvPr>
            <p:ph idx="1"/>
          </p:nvPr>
        </p:nvPicPr>
        <p:blipFill>
          <a:blip r:embed="rId2"/>
          <a:srcRect t="1303" b="130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2770" name="Tijdelijke aanduiding voor inhoud 3" descr="Schermopname"/>
          <p:cNvPicPr>
            <a:picLocks noGrp="1" noChangeAspect="1"/>
          </p:cNvPicPr>
          <p:nvPr>
            <p:ph idx="1"/>
          </p:nvPr>
        </p:nvPicPr>
        <p:blipFill>
          <a:blip r:embed="rId2"/>
          <a:srcRect t="427" b="427"/>
          <a:stretch>
            <a:fillRect/>
          </a:stretch>
        </p:blipFill>
        <p:spPr>
          <a:xfrm>
            <a:off x="0" y="-11113"/>
            <a:ext cx="9158288" cy="6869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3794" name="Tijdelijke aanduiding voor inhoud 3" descr="Schermopname"/>
          <p:cNvPicPr>
            <a:picLocks noGrp="1" noChangeAspect="1"/>
          </p:cNvPicPr>
          <p:nvPr>
            <p:ph idx="1"/>
          </p:nvPr>
        </p:nvPicPr>
        <p:blipFill>
          <a:blip r:embed="rId2"/>
          <a:srcRect t="215" b="21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5842" name="Tijdelijke aanduiding voor inhoud 3" descr="Schermopname"/>
          <p:cNvPicPr>
            <a:picLocks noGrp="1" noChangeAspect="1"/>
          </p:cNvPicPr>
          <p:nvPr>
            <p:ph idx="1"/>
          </p:nvPr>
        </p:nvPicPr>
        <p:blipFill>
          <a:blip r:embed="rId2"/>
          <a:srcRect t="215" b="21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Inhoud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188"/>
          </a:xfrm>
        </p:spPr>
        <p:txBody>
          <a:bodyPr/>
          <a:lstStyle/>
          <a:p>
            <a:r>
              <a:rPr lang="nl-NL" sz="2800" smtClean="0"/>
              <a:t>Visie op positieve gezondheid &amp; chronische ziekten</a:t>
            </a:r>
          </a:p>
          <a:p>
            <a:r>
              <a:rPr lang="nl-NL" sz="2800" smtClean="0"/>
              <a:t>Flow</a:t>
            </a:r>
          </a:p>
          <a:p>
            <a:r>
              <a:rPr lang="nl-NL" sz="2800" smtClean="0"/>
              <a:t>Positieve gezondheid in de praktijk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6866" name="Tijdelijke aanduiding voor inhoud 3" descr="Schermopname"/>
          <p:cNvPicPr>
            <a:picLocks noGrp="1" noChangeAspect="1"/>
          </p:cNvPicPr>
          <p:nvPr>
            <p:ph idx="1"/>
          </p:nvPr>
        </p:nvPicPr>
        <p:blipFill>
          <a:blip r:embed="rId2"/>
          <a:srcRect t="1285" b="1285"/>
          <a:stretch>
            <a:fillRect/>
          </a:stretch>
        </p:blipFill>
        <p:spPr>
          <a:xfrm>
            <a:off x="0" y="-4763"/>
            <a:ext cx="9150350" cy="6862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7890" name="Tijdelijke aanduiding voor inhoud 3" descr="Schermopname"/>
          <p:cNvPicPr>
            <a:picLocks noGrp="1" noChangeAspect="1"/>
          </p:cNvPicPr>
          <p:nvPr>
            <p:ph idx="1"/>
          </p:nvPr>
        </p:nvPicPr>
        <p:blipFill>
          <a:blip r:embed="rId2"/>
          <a:srcRect t="253" b="25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z="4000" smtClean="0"/>
              <a:t>Zelfmanagement met E-health &amp; ICT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nl-NL" smtClean="0"/>
              <a:t>Effectiviteit van leefstijlinterventie verbeteren</a:t>
            </a:r>
          </a:p>
          <a:p>
            <a:r>
              <a:rPr lang="nl-NL" smtClean="0"/>
              <a:t>Telerevalidatie: in voorkeursomgeving, zelf aanpak kiezen, coaching op maat</a:t>
            </a:r>
          </a:p>
          <a:p>
            <a:r>
              <a:rPr lang="nl-NL" smtClean="0"/>
              <a:t>Sturing op duurzame gedragsverandering</a:t>
            </a:r>
          </a:p>
          <a:p>
            <a:r>
              <a:rPr lang="nl-NL" i="1" smtClean="0"/>
              <a:t>Personal data in eigen beheer</a:t>
            </a:r>
          </a:p>
          <a:p>
            <a:r>
              <a:rPr lang="nl-NL" smtClean="0"/>
              <a:t>Nieuwe en veel grotere </a:t>
            </a:r>
            <a:r>
              <a:rPr lang="nl-NL" smtClean="0">
                <a:solidFill>
                  <a:srgbClr val="66CCFF"/>
                </a:solidFill>
              </a:rPr>
              <a:t>autonomie</a:t>
            </a:r>
            <a:r>
              <a:rPr lang="nl-NL" smtClean="0"/>
              <a:t> voor de patiënt</a:t>
            </a:r>
          </a:p>
          <a:p>
            <a:pPr lvl="1">
              <a:buFontTx/>
              <a:buNone/>
            </a:pPr>
            <a:endParaRPr lang="nl-NL" sz="2000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ChangeArrowheads="1"/>
          </p:cNvSpPr>
          <p:nvPr/>
        </p:nvSpPr>
        <p:spPr bwMode="auto">
          <a:xfrm>
            <a:off x="1476375" y="3141663"/>
            <a:ext cx="63357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nl-NL" altLang="nl-NL" sz="3600">
              <a:latin typeface="Arial" charset="0"/>
            </a:endParaRPr>
          </a:p>
        </p:txBody>
      </p:sp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4251325" y="3306763"/>
            <a:ext cx="641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endParaRPr lang="nl-NL" altLang="nl-NL" sz="1000"/>
          </a:p>
        </p:txBody>
      </p:sp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6877050" y="0"/>
            <a:ext cx="2266950" cy="134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 altLang="nl-NL"/>
          </a:p>
        </p:txBody>
      </p:sp>
      <p:sp>
        <p:nvSpPr>
          <p:cNvPr id="10" name="Vrije vorm 9"/>
          <p:cNvSpPr/>
          <p:nvPr/>
        </p:nvSpPr>
        <p:spPr>
          <a:xfrm>
            <a:off x="6875463" y="188913"/>
            <a:ext cx="2268537" cy="1844675"/>
          </a:xfrm>
          <a:custGeom>
            <a:avLst/>
            <a:gdLst>
              <a:gd name="connsiteX0" fmla="*/ 0 w 2808312"/>
              <a:gd name="connsiteY0" fmla="*/ 367485 h 2204864"/>
              <a:gd name="connsiteX1" fmla="*/ 107634 w 2808312"/>
              <a:gd name="connsiteY1" fmla="*/ 107634 h 2204864"/>
              <a:gd name="connsiteX2" fmla="*/ 367485 w 2808312"/>
              <a:gd name="connsiteY2" fmla="*/ 1 h 2204864"/>
              <a:gd name="connsiteX3" fmla="*/ 2440827 w 2808312"/>
              <a:gd name="connsiteY3" fmla="*/ 0 h 2204864"/>
              <a:gd name="connsiteX4" fmla="*/ 2700678 w 2808312"/>
              <a:gd name="connsiteY4" fmla="*/ 107634 h 2204864"/>
              <a:gd name="connsiteX5" fmla="*/ 2808311 w 2808312"/>
              <a:gd name="connsiteY5" fmla="*/ 367485 h 2204864"/>
              <a:gd name="connsiteX6" fmla="*/ 2808312 w 2808312"/>
              <a:gd name="connsiteY6" fmla="*/ 1837379 h 2204864"/>
              <a:gd name="connsiteX7" fmla="*/ 2700678 w 2808312"/>
              <a:gd name="connsiteY7" fmla="*/ 2097230 h 2204864"/>
              <a:gd name="connsiteX8" fmla="*/ 2440827 w 2808312"/>
              <a:gd name="connsiteY8" fmla="*/ 2204864 h 2204864"/>
              <a:gd name="connsiteX9" fmla="*/ 367485 w 2808312"/>
              <a:gd name="connsiteY9" fmla="*/ 2204864 h 2204864"/>
              <a:gd name="connsiteX10" fmla="*/ 107634 w 2808312"/>
              <a:gd name="connsiteY10" fmla="*/ 2097230 h 2204864"/>
              <a:gd name="connsiteX11" fmla="*/ 0 w 2808312"/>
              <a:gd name="connsiteY11" fmla="*/ 1837379 h 2204864"/>
              <a:gd name="connsiteX12" fmla="*/ 0 w 2808312"/>
              <a:gd name="connsiteY12" fmla="*/ 367485 h 2204864"/>
              <a:gd name="connsiteX0" fmla="*/ 0 w 2847631"/>
              <a:gd name="connsiteY0" fmla="*/ 367485 h 2204864"/>
              <a:gd name="connsiteX1" fmla="*/ 107634 w 2847631"/>
              <a:gd name="connsiteY1" fmla="*/ 107634 h 2204864"/>
              <a:gd name="connsiteX2" fmla="*/ 367485 w 2847631"/>
              <a:gd name="connsiteY2" fmla="*/ 1 h 2204864"/>
              <a:gd name="connsiteX3" fmla="*/ 2440827 w 2847631"/>
              <a:gd name="connsiteY3" fmla="*/ 0 h 2204864"/>
              <a:gd name="connsiteX4" fmla="*/ 2808311 w 2847631"/>
              <a:gd name="connsiteY4" fmla="*/ 367485 h 2204864"/>
              <a:gd name="connsiteX5" fmla="*/ 2808312 w 2847631"/>
              <a:gd name="connsiteY5" fmla="*/ 1837379 h 2204864"/>
              <a:gd name="connsiteX6" fmla="*/ 2700678 w 2847631"/>
              <a:gd name="connsiteY6" fmla="*/ 2097230 h 2204864"/>
              <a:gd name="connsiteX7" fmla="*/ 2440827 w 2847631"/>
              <a:gd name="connsiteY7" fmla="*/ 2204864 h 2204864"/>
              <a:gd name="connsiteX8" fmla="*/ 367485 w 2847631"/>
              <a:gd name="connsiteY8" fmla="*/ 2204864 h 2204864"/>
              <a:gd name="connsiteX9" fmla="*/ 107634 w 2847631"/>
              <a:gd name="connsiteY9" fmla="*/ 2097230 h 2204864"/>
              <a:gd name="connsiteX10" fmla="*/ 0 w 2847631"/>
              <a:gd name="connsiteY10" fmla="*/ 1837379 h 2204864"/>
              <a:gd name="connsiteX11" fmla="*/ 0 w 2847631"/>
              <a:gd name="connsiteY11" fmla="*/ 367485 h 2204864"/>
              <a:gd name="connsiteX0" fmla="*/ 0 w 2851620"/>
              <a:gd name="connsiteY0" fmla="*/ 367485 h 2204864"/>
              <a:gd name="connsiteX1" fmla="*/ 107634 w 2851620"/>
              <a:gd name="connsiteY1" fmla="*/ 107634 h 2204864"/>
              <a:gd name="connsiteX2" fmla="*/ 367485 w 2851620"/>
              <a:gd name="connsiteY2" fmla="*/ 1 h 2204864"/>
              <a:gd name="connsiteX3" fmla="*/ 2440827 w 2851620"/>
              <a:gd name="connsiteY3" fmla="*/ 0 h 2204864"/>
              <a:gd name="connsiteX4" fmla="*/ 2808312 w 2851620"/>
              <a:gd name="connsiteY4" fmla="*/ 1837379 h 2204864"/>
              <a:gd name="connsiteX5" fmla="*/ 2700678 w 2851620"/>
              <a:gd name="connsiteY5" fmla="*/ 2097230 h 2204864"/>
              <a:gd name="connsiteX6" fmla="*/ 2440827 w 2851620"/>
              <a:gd name="connsiteY6" fmla="*/ 2204864 h 2204864"/>
              <a:gd name="connsiteX7" fmla="*/ 367485 w 2851620"/>
              <a:gd name="connsiteY7" fmla="*/ 2204864 h 2204864"/>
              <a:gd name="connsiteX8" fmla="*/ 107634 w 2851620"/>
              <a:gd name="connsiteY8" fmla="*/ 2097230 h 2204864"/>
              <a:gd name="connsiteX9" fmla="*/ 0 w 2851620"/>
              <a:gd name="connsiteY9" fmla="*/ 1837379 h 2204864"/>
              <a:gd name="connsiteX10" fmla="*/ 0 w 2851620"/>
              <a:gd name="connsiteY10" fmla="*/ 367485 h 2204864"/>
              <a:gd name="connsiteX0" fmla="*/ 0 w 2829693"/>
              <a:gd name="connsiteY0" fmla="*/ 367485 h 2204864"/>
              <a:gd name="connsiteX1" fmla="*/ 107634 w 2829693"/>
              <a:gd name="connsiteY1" fmla="*/ 107634 h 2204864"/>
              <a:gd name="connsiteX2" fmla="*/ 367485 w 2829693"/>
              <a:gd name="connsiteY2" fmla="*/ 1 h 2204864"/>
              <a:gd name="connsiteX3" fmla="*/ 2440827 w 2829693"/>
              <a:gd name="connsiteY3" fmla="*/ 0 h 2204864"/>
              <a:gd name="connsiteX4" fmla="*/ 2700678 w 2829693"/>
              <a:gd name="connsiteY4" fmla="*/ 2097230 h 2204864"/>
              <a:gd name="connsiteX5" fmla="*/ 2440827 w 2829693"/>
              <a:gd name="connsiteY5" fmla="*/ 2204864 h 2204864"/>
              <a:gd name="connsiteX6" fmla="*/ 367485 w 2829693"/>
              <a:gd name="connsiteY6" fmla="*/ 2204864 h 2204864"/>
              <a:gd name="connsiteX7" fmla="*/ 107634 w 2829693"/>
              <a:gd name="connsiteY7" fmla="*/ 2097230 h 2204864"/>
              <a:gd name="connsiteX8" fmla="*/ 0 w 2829693"/>
              <a:gd name="connsiteY8" fmla="*/ 1837379 h 2204864"/>
              <a:gd name="connsiteX9" fmla="*/ 0 w 2829693"/>
              <a:gd name="connsiteY9" fmla="*/ 367485 h 2204864"/>
              <a:gd name="connsiteX0" fmla="*/ 0 w 2786384"/>
              <a:gd name="connsiteY0" fmla="*/ 367485 h 2204864"/>
              <a:gd name="connsiteX1" fmla="*/ 107634 w 2786384"/>
              <a:gd name="connsiteY1" fmla="*/ 107634 h 2204864"/>
              <a:gd name="connsiteX2" fmla="*/ 367485 w 2786384"/>
              <a:gd name="connsiteY2" fmla="*/ 1 h 2204864"/>
              <a:gd name="connsiteX3" fmla="*/ 2440827 w 2786384"/>
              <a:gd name="connsiteY3" fmla="*/ 0 h 2204864"/>
              <a:gd name="connsiteX4" fmla="*/ 2440827 w 2786384"/>
              <a:gd name="connsiteY4" fmla="*/ 2204864 h 2204864"/>
              <a:gd name="connsiteX5" fmla="*/ 367485 w 2786384"/>
              <a:gd name="connsiteY5" fmla="*/ 2204864 h 2204864"/>
              <a:gd name="connsiteX6" fmla="*/ 107634 w 2786384"/>
              <a:gd name="connsiteY6" fmla="*/ 2097230 h 2204864"/>
              <a:gd name="connsiteX7" fmla="*/ 0 w 2786384"/>
              <a:gd name="connsiteY7" fmla="*/ 1837379 h 2204864"/>
              <a:gd name="connsiteX8" fmla="*/ 0 w 2786384"/>
              <a:gd name="connsiteY8" fmla="*/ 367485 h 2204864"/>
              <a:gd name="connsiteX0" fmla="*/ 0 w 2786384"/>
              <a:gd name="connsiteY0" fmla="*/ 367485 h 2204864"/>
              <a:gd name="connsiteX1" fmla="*/ 107634 w 2786384"/>
              <a:gd name="connsiteY1" fmla="*/ 107634 h 2204864"/>
              <a:gd name="connsiteX2" fmla="*/ 367485 w 2786384"/>
              <a:gd name="connsiteY2" fmla="*/ 1 h 2204864"/>
              <a:gd name="connsiteX3" fmla="*/ 2440827 w 2786384"/>
              <a:gd name="connsiteY3" fmla="*/ 0 h 2204864"/>
              <a:gd name="connsiteX4" fmla="*/ 2440827 w 2786384"/>
              <a:gd name="connsiteY4" fmla="*/ 2204864 h 2204864"/>
              <a:gd name="connsiteX5" fmla="*/ 367485 w 2786384"/>
              <a:gd name="connsiteY5" fmla="*/ 2204864 h 2204864"/>
              <a:gd name="connsiteX6" fmla="*/ 107634 w 2786384"/>
              <a:gd name="connsiteY6" fmla="*/ 2097230 h 2204864"/>
              <a:gd name="connsiteX7" fmla="*/ 0 w 2786384"/>
              <a:gd name="connsiteY7" fmla="*/ 1837379 h 2204864"/>
              <a:gd name="connsiteX8" fmla="*/ 0 w 2786384"/>
              <a:gd name="connsiteY8" fmla="*/ 367485 h 2204864"/>
              <a:gd name="connsiteX0" fmla="*/ 0 w 2458692"/>
              <a:gd name="connsiteY0" fmla="*/ 367485 h 2204864"/>
              <a:gd name="connsiteX1" fmla="*/ 107634 w 2458692"/>
              <a:gd name="connsiteY1" fmla="*/ 107634 h 2204864"/>
              <a:gd name="connsiteX2" fmla="*/ 367485 w 2458692"/>
              <a:gd name="connsiteY2" fmla="*/ 1 h 2204864"/>
              <a:gd name="connsiteX3" fmla="*/ 2440827 w 2458692"/>
              <a:gd name="connsiteY3" fmla="*/ 0 h 2204864"/>
              <a:gd name="connsiteX4" fmla="*/ 2440827 w 2458692"/>
              <a:gd name="connsiteY4" fmla="*/ 2204864 h 2204864"/>
              <a:gd name="connsiteX5" fmla="*/ 367485 w 2458692"/>
              <a:gd name="connsiteY5" fmla="*/ 2204864 h 2204864"/>
              <a:gd name="connsiteX6" fmla="*/ 107634 w 2458692"/>
              <a:gd name="connsiteY6" fmla="*/ 2097230 h 2204864"/>
              <a:gd name="connsiteX7" fmla="*/ 0 w 2458692"/>
              <a:gd name="connsiteY7" fmla="*/ 1837379 h 2204864"/>
              <a:gd name="connsiteX8" fmla="*/ 0 w 2458692"/>
              <a:gd name="connsiteY8" fmla="*/ 367485 h 2204864"/>
              <a:gd name="connsiteX0" fmla="*/ 0 w 2449314"/>
              <a:gd name="connsiteY0" fmla="*/ 367485 h 2204864"/>
              <a:gd name="connsiteX1" fmla="*/ 107634 w 2449314"/>
              <a:gd name="connsiteY1" fmla="*/ 107634 h 2204864"/>
              <a:gd name="connsiteX2" fmla="*/ 367485 w 2449314"/>
              <a:gd name="connsiteY2" fmla="*/ 1 h 2204864"/>
              <a:gd name="connsiteX3" fmla="*/ 2440827 w 2449314"/>
              <a:gd name="connsiteY3" fmla="*/ 0 h 2204864"/>
              <a:gd name="connsiteX4" fmla="*/ 2440827 w 2449314"/>
              <a:gd name="connsiteY4" fmla="*/ 2204864 h 2204864"/>
              <a:gd name="connsiteX5" fmla="*/ 367485 w 2449314"/>
              <a:gd name="connsiteY5" fmla="*/ 2204864 h 2204864"/>
              <a:gd name="connsiteX6" fmla="*/ 107634 w 2449314"/>
              <a:gd name="connsiteY6" fmla="*/ 2097230 h 2204864"/>
              <a:gd name="connsiteX7" fmla="*/ 0 w 2449314"/>
              <a:gd name="connsiteY7" fmla="*/ 1837379 h 2204864"/>
              <a:gd name="connsiteX8" fmla="*/ 0 w 2449314"/>
              <a:gd name="connsiteY8" fmla="*/ 367485 h 2204864"/>
              <a:gd name="connsiteX0" fmla="*/ 0 w 2440827"/>
              <a:gd name="connsiteY0" fmla="*/ 367485 h 2204864"/>
              <a:gd name="connsiteX1" fmla="*/ 107634 w 2440827"/>
              <a:gd name="connsiteY1" fmla="*/ 107634 h 2204864"/>
              <a:gd name="connsiteX2" fmla="*/ 367485 w 2440827"/>
              <a:gd name="connsiteY2" fmla="*/ 1 h 2204864"/>
              <a:gd name="connsiteX3" fmla="*/ 2440827 w 2440827"/>
              <a:gd name="connsiteY3" fmla="*/ 0 h 2204864"/>
              <a:gd name="connsiteX4" fmla="*/ 2440827 w 2440827"/>
              <a:gd name="connsiteY4" fmla="*/ 2204864 h 2204864"/>
              <a:gd name="connsiteX5" fmla="*/ 367485 w 2440827"/>
              <a:gd name="connsiteY5" fmla="*/ 2204864 h 2204864"/>
              <a:gd name="connsiteX6" fmla="*/ 107634 w 2440827"/>
              <a:gd name="connsiteY6" fmla="*/ 2097230 h 2204864"/>
              <a:gd name="connsiteX7" fmla="*/ 0 w 2440827"/>
              <a:gd name="connsiteY7" fmla="*/ 1837379 h 2204864"/>
              <a:gd name="connsiteX8" fmla="*/ 0 w 2440827"/>
              <a:gd name="connsiteY8" fmla="*/ 367485 h 220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0827" h="2204864">
                <a:moveTo>
                  <a:pt x="0" y="367485"/>
                </a:moveTo>
                <a:cubicBezTo>
                  <a:pt x="0" y="270022"/>
                  <a:pt x="38717" y="176551"/>
                  <a:pt x="107634" y="107634"/>
                </a:cubicBezTo>
                <a:cubicBezTo>
                  <a:pt x="176551" y="38717"/>
                  <a:pt x="270022" y="0"/>
                  <a:pt x="367485" y="1"/>
                </a:cubicBezTo>
                <a:lnTo>
                  <a:pt x="2440827" y="0"/>
                </a:lnTo>
                <a:cubicBezTo>
                  <a:pt x="2437712" y="1094267"/>
                  <a:pt x="2439355" y="1092876"/>
                  <a:pt x="2440827" y="2204864"/>
                </a:cubicBezTo>
                <a:lnTo>
                  <a:pt x="367485" y="2204864"/>
                </a:lnTo>
                <a:cubicBezTo>
                  <a:pt x="270022" y="2204864"/>
                  <a:pt x="176551" y="2166147"/>
                  <a:pt x="107634" y="2097230"/>
                </a:cubicBezTo>
                <a:cubicBezTo>
                  <a:pt x="38717" y="2028313"/>
                  <a:pt x="0" y="1934842"/>
                  <a:pt x="0" y="1837379"/>
                </a:cubicBezTo>
                <a:lnTo>
                  <a:pt x="0" y="3674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93938"/>
            <a:ext cx="9144000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5050" y="717550"/>
            <a:ext cx="4535488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1889125"/>
            <a:ext cx="227012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Visie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95288" y="1341438"/>
            <a:ext cx="8229600" cy="459740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Tx/>
              <a:buNone/>
            </a:pPr>
            <a:r>
              <a:rPr lang="nl-NL" sz="2000" smtClean="0"/>
              <a:t>‘</a:t>
            </a:r>
            <a:r>
              <a:rPr lang="nl-NL" sz="2000" i="1" smtClean="0">
                <a:latin typeface="Arial" charset="0"/>
              </a:rPr>
              <a:t>Health as the ability to adapt and to self manage, in the </a:t>
            </a:r>
          </a:p>
          <a:p>
            <a:pPr marL="457200" indent="-457200">
              <a:spcAft>
                <a:spcPts val="600"/>
              </a:spcAft>
              <a:buFontTx/>
              <a:buNone/>
            </a:pPr>
            <a:r>
              <a:rPr lang="nl-NL" sz="2000" i="1" smtClean="0">
                <a:latin typeface="Arial" charset="0"/>
              </a:rPr>
              <a:t>face of social, physical and emotional challenges’ </a:t>
            </a:r>
          </a:p>
          <a:p>
            <a:pPr marL="457200" indent="-457200">
              <a:spcAft>
                <a:spcPts val="600"/>
              </a:spcAft>
              <a:buFontTx/>
              <a:buNone/>
            </a:pPr>
            <a:endParaRPr lang="nl-NL" sz="2400" smtClean="0">
              <a:latin typeface="Arial" charset="0"/>
            </a:endParaRPr>
          </a:p>
          <a:p>
            <a:pPr marL="457200" indent="-457200">
              <a:spcAft>
                <a:spcPts val="600"/>
              </a:spcAft>
              <a:buFontTx/>
              <a:buNone/>
            </a:pPr>
            <a:r>
              <a:rPr lang="nl-NL" sz="2400" smtClean="0">
                <a:latin typeface="Arial" charset="0"/>
              </a:rPr>
              <a:t>Niet de ziekte, maar algeheel functioneren, </a:t>
            </a:r>
          </a:p>
          <a:p>
            <a:pPr marL="457200" indent="-457200">
              <a:spcAft>
                <a:spcPts val="600"/>
              </a:spcAft>
              <a:buFontTx/>
              <a:buNone/>
            </a:pPr>
            <a:r>
              <a:rPr lang="nl-NL" sz="2400" smtClean="0">
                <a:latin typeface="Arial" charset="0"/>
              </a:rPr>
              <a:t>aanpassingsvermogen en zelfregie centraal</a:t>
            </a:r>
          </a:p>
          <a:p>
            <a:pPr marL="457200" indent="-457200">
              <a:spcAft>
                <a:spcPts val="600"/>
              </a:spcAft>
              <a:buFontTx/>
              <a:buNone/>
            </a:pPr>
            <a:endParaRPr lang="nl-NL" sz="2400" smtClean="0">
              <a:latin typeface="Arial" charset="0"/>
            </a:endParaRPr>
          </a:p>
          <a:p>
            <a:pPr marL="457200" indent="-457200">
              <a:spcAft>
                <a:spcPts val="600"/>
              </a:spcAft>
              <a:buFontTx/>
              <a:buNone/>
            </a:pPr>
            <a:r>
              <a:rPr lang="nl-NL" sz="2400" smtClean="0">
                <a:latin typeface="Arial" charset="0"/>
              </a:rPr>
              <a:t>Kortom: sturing op alle dimensies die ertoe bijdragen dat </a:t>
            </a:r>
          </a:p>
          <a:p>
            <a:pPr marL="457200" indent="-457200">
              <a:spcAft>
                <a:spcPts val="600"/>
              </a:spcAft>
              <a:buFontTx/>
              <a:buNone/>
            </a:pPr>
            <a:r>
              <a:rPr lang="nl-NL" sz="2400" smtClean="0">
                <a:latin typeface="Arial" charset="0"/>
              </a:rPr>
              <a:t>mensen een goed leven kunnen hebben</a:t>
            </a:r>
          </a:p>
          <a:p>
            <a:pPr marL="457200" indent="-457200">
              <a:spcAft>
                <a:spcPts val="600"/>
              </a:spcAft>
              <a:buFontTx/>
              <a:buNone/>
            </a:pPr>
            <a:endParaRPr lang="nl-NL" sz="2400" smtClean="0">
              <a:latin typeface="Arial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68313" y="5373688"/>
            <a:ext cx="8061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600" i="1">
                <a:solidFill>
                  <a:srgbClr val="000080"/>
                </a:solidFill>
              </a:rPr>
              <a:t>Machteld Huber et al. British Medical Journal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nl-NL" sz="4000" smtClean="0"/>
              <a:t> </a:t>
            </a:r>
            <a:r>
              <a:rPr lang="nl-NL" sz="3600" smtClean="0"/>
              <a:t>6 dimensies: pijlers positieve gezondheid</a:t>
            </a:r>
          </a:p>
        </p:txBody>
      </p:sp>
      <p:sp>
        <p:nvSpPr>
          <p:cNvPr id="19458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395288" y="1125538"/>
            <a:ext cx="8229600" cy="4421187"/>
          </a:xfrm>
        </p:spPr>
        <p:txBody>
          <a:bodyPr/>
          <a:lstStyle/>
          <a:p>
            <a:pPr>
              <a:buFontTx/>
              <a:buNone/>
            </a:pPr>
            <a:endParaRPr lang="nl-NL" sz="2800" smtClean="0"/>
          </a:p>
        </p:txBody>
      </p:sp>
      <p:graphicFrame>
        <p:nvGraphicFramePr>
          <p:cNvPr id="19483" name="Group 27"/>
          <p:cNvGraphicFramePr>
            <a:graphicFrameLocks noGrp="1"/>
          </p:cNvGraphicFramePr>
          <p:nvPr/>
        </p:nvGraphicFramePr>
        <p:xfrm>
          <a:off x="755650" y="1196975"/>
          <a:ext cx="7777163" cy="4318000"/>
        </p:xfrm>
        <a:graphic>
          <a:graphicData uri="http://schemas.openxmlformats.org/drawingml/2006/table">
            <a:tbl>
              <a:tblPr/>
              <a:tblGrid>
                <a:gridCol w="1079500"/>
                <a:gridCol w="1368425"/>
                <a:gridCol w="1296988"/>
                <a:gridCol w="1223962"/>
                <a:gridCol w="1368425"/>
                <a:gridCol w="1439863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Calibri" pitchFamily="34" charset="0"/>
                        </a:rPr>
                        <a:t>Lichaams-functies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Calibri" pitchFamily="34" charset="0"/>
                        </a:rPr>
                        <a:t>Mentale functies &amp; beleving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Calibri" pitchFamily="34" charset="0"/>
                        </a:rPr>
                        <a:t>Spirituele dimensie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Calibri" pitchFamily="34" charset="0"/>
                        </a:rPr>
                        <a:t>Kwaliteit van Leven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Calibri" pitchFamily="34" charset="0"/>
                        </a:rPr>
                        <a:t>Sociaal maatschap-pelijke participatie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Calibri" pitchFamily="34" charset="0"/>
                        </a:rPr>
                        <a:t>Dagelijks functioneren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51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Medische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feiten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Medische</a:t>
                      </a: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waarneming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Fysiek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functioneren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Klachten en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pijn </a:t>
                      </a:r>
                      <a:endParaRPr kumimoji="0" lang="nl-NL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Energie</a:t>
                      </a:r>
                      <a:r>
                        <a:rPr kumimoji="0" lang="nl-NL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Calibri" pitchFamily="34" charset="0"/>
                        </a:rPr>
                        <a:t> </a:t>
                      </a: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Cognitief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functioneren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Emotionele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toestand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Eigenwaarde/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zelfrespect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Zelfmanagement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en eigen regie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Veerkracht</a:t>
                      </a: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Zingeving/</a:t>
                      </a: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meaningfulness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Doelen / idealen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nastreven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Toekomst-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perspectief</a:t>
                      </a:r>
                      <a:endParaRPr kumimoji="0" lang="nl-NL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Acceptatie</a:t>
                      </a:r>
                      <a:r>
                        <a:rPr kumimoji="0" lang="nl-NL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Calibri" pitchFamily="34" charset="0"/>
                        </a:rPr>
                        <a:t> </a:t>
                      </a: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Welbe-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vinden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Geluk beleven/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genieten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Ervaren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gezondheid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Lekker in je vel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Levenslust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Balans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Communicatieve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vaardigheden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Relaties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Contacten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Geaccepteerd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worden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Maatschappelijke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betrokkenheid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Werk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Basis ADL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Instrumentele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ADL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Werk vermogen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MS PGothic" pitchFamily="34" charset="-128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Calibri" pitchFamily="34" charset="0"/>
                        </a:rPr>
                        <a:t>Health literacy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>
                <a:solidFill>
                  <a:srgbClr val="222983"/>
                </a:solidFill>
              </a:rPr>
              <a:t>Wat vraagt dat van de zorg?</a:t>
            </a:r>
            <a:endParaRPr lang="nl-NL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marL="609600" indent="-609600">
              <a:spcAft>
                <a:spcPts val="600"/>
              </a:spcAft>
              <a:buFontTx/>
              <a:buNone/>
            </a:pPr>
            <a:r>
              <a:rPr lang="nl-NL" sz="2800" smtClean="0">
                <a:latin typeface="Arial" charset="0"/>
              </a:rPr>
              <a:t>Triple aim:</a:t>
            </a:r>
          </a:p>
          <a:p>
            <a:pPr marL="609600" indent="-609600">
              <a:spcAft>
                <a:spcPts val="600"/>
              </a:spcAft>
              <a:buFontTx/>
              <a:buNone/>
            </a:pPr>
            <a:r>
              <a:rPr lang="nl-NL" sz="2000" smtClean="0">
                <a:latin typeface="Arial" charset="0"/>
              </a:rPr>
              <a:t>Integrale gezondheidszorg waarbij preventie, zorg en welzijn </a:t>
            </a:r>
          </a:p>
          <a:p>
            <a:pPr marL="609600" indent="-609600">
              <a:spcAft>
                <a:spcPts val="600"/>
              </a:spcAft>
              <a:buFontTx/>
              <a:buNone/>
            </a:pPr>
            <a:r>
              <a:rPr lang="nl-NL" sz="2000" smtClean="0">
                <a:latin typeface="Arial" charset="0"/>
              </a:rPr>
              <a:t>samenwerken aan drie doelen:</a:t>
            </a:r>
          </a:p>
          <a:p>
            <a:pPr marL="609600" indent="-609600">
              <a:spcAft>
                <a:spcPts val="600"/>
              </a:spcAft>
              <a:buFontTx/>
              <a:buNone/>
            </a:pPr>
            <a:endParaRPr lang="nl-NL" sz="2000" smtClean="0">
              <a:latin typeface="Arial" charset="0"/>
            </a:endParaRPr>
          </a:p>
          <a:p>
            <a:pPr marL="609600" indent="-609600">
              <a:spcAft>
                <a:spcPts val="600"/>
              </a:spcAft>
              <a:buFontTx/>
              <a:buAutoNum type="arabicPeriod"/>
            </a:pPr>
            <a:r>
              <a:rPr lang="nl-NL" sz="2000" smtClean="0">
                <a:latin typeface="Arial" charset="0"/>
              </a:rPr>
              <a:t>verbeteren van de gezondheid van de populatie</a:t>
            </a:r>
          </a:p>
          <a:p>
            <a:pPr marL="609600" indent="-609600">
              <a:spcAft>
                <a:spcPts val="600"/>
              </a:spcAft>
              <a:buFontTx/>
              <a:buNone/>
            </a:pPr>
            <a:endParaRPr lang="nl-NL" sz="2000" smtClean="0">
              <a:latin typeface="Arial" charset="0"/>
            </a:endParaRPr>
          </a:p>
          <a:p>
            <a:pPr marL="609600" indent="-609600">
              <a:spcAft>
                <a:spcPts val="600"/>
              </a:spcAft>
              <a:buFontTx/>
              <a:buAutoNum type="arabicPeriod" startAt="2"/>
            </a:pPr>
            <a:r>
              <a:rPr lang="nl-NL" sz="2000" smtClean="0">
                <a:latin typeface="Arial" charset="0"/>
              </a:rPr>
              <a:t>verbeteren van de kwaliteit van zorg</a:t>
            </a:r>
          </a:p>
          <a:p>
            <a:pPr marL="609600" indent="-609600">
              <a:spcAft>
                <a:spcPts val="600"/>
              </a:spcAft>
              <a:buFontTx/>
              <a:buNone/>
            </a:pPr>
            <a:endParaRPr lang="nl-NL" sz="2000" smtClean="0">
              <a:latin typeface="Arial" charset="0"/>
            </a:endParaRPr>
          </a:p>
          <a:p>
            <a:pPr marL="609600" indent="-609600">
              <a:spcAft>
                <a:spcPts val="600"/>
              </a:spcAft>
              <a:buFontTx/>
              <a:buNone/>
            </a:pPr>
            <a:r>
              <a:rPr lang="nl-NL" sz="2000" smtClean="0">
                <a:latin typeface="Arial" charset="0"/>
              </a:rPr>
              <a:t>3.      verminderen van de groei in zorgkosten</a:t>
            </a:r>
            <a:r>
              <a:rPr lang="nl-NL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>
                <a:solidFill>
                  <a:srgbClr val="222983"/>
                </a:solidFill>
              </a:rPr>
              <a:t>Samenwerken</a:t>
            </a:r>
            <a:endParaRPr lang="nl-NL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609600" indent="-609600">
              <a:spcAft>
                <a:spcPts val="600"/>
              </a:spcAft>
              <a:buFontTx/>
              <a:buNone/>
            </a:pPr>
            <a:r>
              <a:rPr lang="nl-NL" sz="2800" smtClean="0">
                <a:latin typeface="Arial" charset="0"/>
              </a:rPr>
              <a:t>Preventie, welzijn &amp; zorg:</a:t>
            </a:r>
          </a:p>
          <a:p>
            <a:pPr marL="609600" indent="-609600">
              <a:spcAft>
                <a:spcPts val="600"/>
              </a:spcAft>
              <a:buFontTx/>
              <a:buChar char="-"/>
            </a:pPr>
            <a:r>
              <a:rPr lang="nl-NL" sz="2800" smtClean="0">
                <a:latin typeface="Arial" charset="0"/>
              </a:rPr>
              <a:t>GGD</a:t>
            </a:r>
          </a:p>
          <a:p>
            <a:pPr marL="609600" indent="-609600">
              <a:spcAft>
                <a:spcPts val="600"/>
              </a:spcAft>
              <a:buFontTx/>
              <a:buChar char="-"/>
            </a:pPr>
            <a:r>
              <a:rPr lang="nl-NL" sz="2800" smtClean="0">
                <a:latin typeface="Arial" charset="0"/>
              </a:rPr>
              <a:t>Zorgaanbieders: o.a. huisarts, ziekenhuis</a:t>
            </a:r>
          </a:p>
          <a:p>
            <a:pPr marL="609600" indent="-609600">
              <a:spcAft>
                <a:spcPts val="600"/>
              </a:spcAft>
              <a:buFontTx/>
              <a:buChar char="-"/>
            </a:pPr>
            <a:r>
              <a:rPr lang="nl-NL" smtClean="0"/>
              <a:t>Zorgverzekeraars</a:t>
            </a:r>
          </a:p>
          <a:p>
            <a:pPr marL="609600" indent="-609600">
              <a:spcAft>
                <a:spcPts val="600"/>
              </a:spcAft>
              <a:buFontTx/>
              <a:buChar char="-"/>
            </a:pPr>
            <a:r>
              <a:rPr lang="nl-NL" smtClean="0"/>
              <a:t>Gemeente</a:t>
            </a:r>
          </a:p>
          <a:p>
            <a:pPr marL="609600" indent="-609600">
              <a:spcAft>
                <a:spcPts val="600"/>
              </a:spcAft>
              <a:buFontTx/>
              <a:buChar char="-"/>
            </a:pPr>
            <a:r>
              <a:rPr lang="nl-NL" smtClean="0"/>
              <a:t>Onderwijs</a:t>
            </a:r>
          </a:p>
          <a:p>
            <a:pPr marL="609600" indent="-609600">
              <a:spcAft>
                <a:spcPts val="600"/>
              </a:spcAft>
              <a:buFontTx/>
              <a:buChar char="-"/>
            </a:pPr>
            <a:r>
              <a:rPr lang="nl-NL" smtClean="0"/>
              <a:t>Burgers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FLOW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205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l-NL" sz="2700" smtClean="0">
                <a:solidFill>
                  <a:srgbClr val="DA4263"/>
                </a:solidFill>
              </a:rPr>
              <a:t>F:</a:t>
            </a:r>
            <a:r>
              <a:rPr lang="nl-NL" sz="2700" smtClean="0">
                <a:solidFill>
                  <a:srgbClr val="222983"/>
                </a:solidFill>
              </a:rPr>
              <a:t>	Fitheid</a:t>
            </a:r>
          </a:p>
          <a:p>
            <a:pPr>
              <a:lnSpc>
                <a:spcPct val="80000"/>
              </a:lnSpc>
            </a:pPr>
            <a:endParaRPr lang="nl-NL" sz="2700" smtClean="0">
              <a:solidFill>
                <a:srgbClr val="222983"/>
              </a:solidFill>
            </a:endParaRPr>
          </a:p>
          <a:p>
            <a:pPr>
              <a:lnSpc>
                <a:spcPct val="80000"/>
              </a:lnSpc>
            </a:pPr>
            <a:r>
              <a:rPr lang="nl-NL" sz="2700" smtClean="0">
                <a:solidFill>
                  <a:schemeClr val="folHlink"/>
                </a:solidFill>
              </a:rPr>
              <a:t>L:</a:t>
            </a:r>
            <a:r>
              <a:rPr lang="nl-NL" sz="2700" smtClean="0">
                <a:solidFill>
                  <a:srgbClr val="222983"/>
                </a:solidFill>
              </a:rPr>
              <a:t>	Leefstijl</a:t>
            </a:r>
          </a:p>
          <a:p>
            <a:pPr>
              <a:lnSpc>
                <a:spcPct val="80000"/>
              </a:lnSpc>
            </a:pPr>
            <a:endParaRPr lang="nl-NL" sz="2700" smtClean="0">
              <a:solidFill>
                <a:srgbClr val="222983"/>
              </a:solidFill>
            </a:endParaRPr>
          </a:p>
          <a:p>
            <a:pPr>
              <a:lnSpc>
                <a:spcPct val="80000"/>
              </a:lnSpc>
            </a:pPr>
            <a:r>
              <a:rPr lang="nl-NL" sz="2700" smtClean="0">
                <a:solidFill>
                  <a:srgbClr val="6C3A76"/>
                </a:solidFill>
              </a:rPr>
              <a:t>O:</a:t>
            </a:r>
            <a:r>
              <a:rPr lang="nl-NL" sz="2700" smtClean="0">
                <a:solidFill>
                  <a:srgbClr val="222983"/>
                </a:solidFill>
              </a:rPr>
              <a:t>	Ontwikkeling</a:t>
            </a:r>
          </a:p>
          <a:p>
            <a:pPr>
              <a:lnSpc>
                <a:spcPct val="80000"/>
              </a:lnSpc>
            </a:pPr>
            <a:endParaRPr lang="nl-NL" sz="2700" smtClean="0">
              <a:solidFill>
                <a:srgbClr val="222983"/>
              </a:solidFill>
            </a:endParaRPr>
          </a:p>
          <a:p>
            <a:pPr>
              <a:lnSpc>
                <a:spcPct val="80000"/>
              </a:lnSpc>
            </a:pPr>
            <a:r>
              <a:rPr lang="nl-NL" sz="2700" smtClean="0">
                <a:solidFill>
                  <a:srgbClr val="F7DB0D"/>
                </a:solidFill>
              </a:rPr>
              <a:t>W:	</a:t>
            </a:r>
            <a:r>
              <a:rPr lang="nl-NL" sz="2700" smtClean="0">
                <a:solidFill>
                  <a:srgbClr val="222983"/>
                </a:solidFill>
              </a:rPr>
              <a:t>Wetenschap</a:t>
            </a:r>
          </a:p>
          <a:p>
            <a:pPr>
              <a:lnSpc>
                <a:spcPct val="80000"/>
              </a:lnSpc>
            </a:pPr>
            <a:endParaRPr lang="nl-NL" sz="2700" smtClean="0">
              <a:solidFill>
                <a:srgbClr val="22298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FLOW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l-NL" sz="2700" smtClean="0">
                <a:solidFill>
                  <a:srgbClr val="222983"/>
                </a:solidFill>
              </a:rPr>
              <a:t>7 November 2014 geopend</a:t>
            </a:r>
          </a:p>
          <a:p>
            <a:pPr>
              <a:lnSpc>
                <a:spcPct val="80000"/>
              </a:lnSpc>
            </a:pPr>
            <a:r>
              <a:rPr lang="nl-NL" sz="2700" smtClean="0">
                <a:solidFill>
                  <a:srgbClr val="222983"/>
                </a:solidFill>
              </a:rPr>
              <a:t>Nu: hart-, long- &amp; oncologische revalidatie</a:t>
            </a:r>
          </a:p>
          <a:p>
            <a:pPr>
              <a:lnSpc>
                <a:spcPct val="80000"/>
              </a:lnSpc>
            </a:pPr>
            <a:r>
              <a:rPr lang="nl-NL" sz="2700" smtClean="0">
                <a:solidFill>
                  <a:srgbClr val="222983"/>
                </a:solidFill>
              </a:rPr>
              <a:t>Straks: chronische ziekten &amp; comorbiditeit (vaatlijden, neurologische aandoeningen, diabetes, obesitas etc.)</a:t>
            </a:r>
          </a:p>
          <a:p>
            <a:pPr>
              <a:lnSpc>
                <a:spcPct val="80000"/>
              </a:lnSpc>
            </a:pPr>
            <a:r>
              <a:rPr lang="nl-NL" sz="2700" smtClean="0">
                <a:solidFill>
                  <a:srgbClr val="222983"/>
                </a:solidFill>
              </a:rPr>
              <a:t>Optimaliseren kwaliteit van leven bij chronische ziekten waarbij sprake is van complexe comorbiditeit</a:t>
            </a:r>
          </a:p>
          <a:p>
            <a:pPr>
              <a:lnSpc>
                <a:spcPct val="80000"/>
              </a:lnSpc>
            </a:pPr>
            <a:r>
              <a:rPr lang="nl-NL" sz="2700" smtClean="0">
                <a:solidFill>
                  <a:srgbClr val="222983"/>
                </a:solidFill>
              </a:rPr>
              <a:t>Niet de onderliggende aandoening maar gezonde leefstijl, gedragsontwikkeling &amp; zelfmanagement centraal</a:t>
            </a:r>
          </a:p>
          <a:p>
            <a:pPr>
              <a:lnSpc>
                <a:spcPct val="80000"/>
              </a:lnSpc>
            </a:pPr>
            <a:r>
              <a:rPr lang="nl-NL" sz="2700" smtClean="0">
                <a:solidFill>
                  <a:srgbClr val="222983"/>
                </a:solidFill>
              </a:rPr>
              <a:t>FLOW is sterk gericht op samenwerking met externe partners, innovatie &amp; wetenschap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nl-NL" sz="3600" smtClean="0"/>
              <a:t>FLOW &amp; 6 dimensies positieve gezondheid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229600" cy="453707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sz="2700" smtClean="0">
                <a:solidFill>
                  <a:srgbClr val="222983"/>
                </a:solidFill>
              </a:rPr>
              <a:t>Lichaamsfuncties: assessment, 15 behandelmodules op maat: aantoonbaar betere gezondheidstoestand fysiek, mentaal en psychosociaal; integrative medicine module in ontwikkeling i.s.m. Louis Bolk Instituut &amp; van Praag Instituut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sz="2700" smtClean="0">
                <a:solidFill>
                  <a:srgbClr val="222983"/>
                </a:solidFill>
              </a:rPr>
              <a:t>Mentaal welbevinden: PEP, psychologische begeleiding, zelfmanagement, integrative medicine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sz="2700" smtClean="0">
                <a:solidFill>
                  <a:srgbClr val="222983"/>
                </a:solidFill>
              </a:rPr>
              <a:t>Spirituele dimensie: acceptatie: begeleiding en coaching door casemanager m.b.v. MI;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sz="2700" smtClean="0">
                <a:solidFill>
                  <a:srgbClr val="222983"/>
                </a:solidFill>
              </a:rPr>
              <a:t>Sociaal maatschappelijk functioneren: werk, contacten, relatie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nl-NL" sz="2700" smtClean="0">
                <a:solidFill>
                  <a:srgbClr val="222983"/>
                </a:solidFill>
              </a:rPr>
              <a:t>ADL: patient bepaalt doelen, Flow biedt programma &amp; coaching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nl-NL" sz="2700" smtClean="0">
              <a:solidFill>
                <a:srgbClr val="222983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nl-NL" sz="2700" smtClean="0">
              <a:solidFill>
                <a:srgbClr val="22298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F756EE84F3CC40B7DACC5BCBDA4AA1" ma:contentTypeVersion="2" ma:contentTypeDescription="Een nieuw document maken." ma:contentTypeScope="" ma:versionID="e753f3078952fb5d355d0f618d43e1e6">
  <xsd:schema xmlns:xsd="http://www.w3.org/2001/XMLSchema" xmlns:xs="http://www.w3.org/2001/XMLSchema" xmlns:p="http://schemas.microsoft.com/office/2006/metadata/properties" xmlns:ns2="c8a59fa2-ef05-456c-89a9-496c1a953b03" targetNamespace="http://schemas.microsoft.com/office/2006/metadata/properties" ma:root="true" ma:fieldsID="822e280fe3b43eadce718bce48e9355b" ns2:_="">
    <xsd:import namespace="c8a59fa2-ef05-456c-89a9-496c1a953b0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59fa2-ef05-456c-89a9-496c1a953b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C974ED-7B9A-44EC-91B1-1C66E223EAFB}"/>
</file>

<file path=customXml/itemProps2.xml><?xml version="1.0" encoding="utf-8"?>
<ds:datastoreItem xmlns:ds="http://schemas.openxmlformats.org/officeDocument/2006/customXml" ds:itemID="{DD750B0C-2C75-400B-9CBA-4EB107BBD9BB}"/>
</file>

<file path=customXml/itemProps3.xml><?xml version="1.0" encoding="utf-8"?>
<ds:datastoreItem xmlns:ds="http://schemas.openxmlformats.org/officeDocument/2006/customXml" ds:itemID="{1A1D3642-488A-46D0-9636-0709D857CE3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4171</TotalTime>
  <Words>544</Words>
  <Application>Microsoft Office PowerPoint</Application>
  <PresentationFormat>Diavoorstelling (4:3)</PresentationFormat>
  <Paragraphs>205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ＭＳ Ｐゴシック</vt:lpstr>
      <vt:lpstr>ＭＳ Ｐゴシック</vt:lpstr>
      <vt:lpstr>Arial</vt:lpstr>
      <vt:lpstr>Calibri</vt:lpstr>
      <vt:lpstr>Standaardontwerp</vt:lpstr>
      <vt:lpstr> Positieve gezondheid FLOW: Centrum voor revalidatie &amp; preventie chronische ziekten Máxima Medisch Centrum</vt:lpstr>
      <vt:lpstr>Inhoud</vt:lpstr>
      <vt:lpstr>Visie</vt:lpstr>
      <vt:lpstr> 6 dimensies: pijlers positieve gezondheid</vt:lpstr>
      <vt:lpstr>Wat vraagt dat van de zorg?</vt:lpstr>
      <vt:lpstr>Samenwerken</vt:lpstr>
      <vt:lpstr>FLOW</vt:lpstr>
      <vt:lpstr>FLOW</vt:lpstr>
      <vt:lpstr>FLOW &amp; 6 dimensies positieve gezondheid</vt:lpstr>
      <vt:lpstr>PowerPoint-presentatie</vt:lpstr>
      <vt:lpstr>FLOW: zelfmanagement patient</vt:lpstr>
      <vt:lpstr>SmartCare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Zelfmanagement met E-health &amp; ICT</vt:lpstr>
      <vt:lpstr>PowerPoint-presentatie</vt:lpstr>
    </vt:vector>
  </TitlesOfParts>
  <Company>Maxima Medisch Centrum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e.intzandt</dc:creator>
  <cp:lastModifiedBy>Jacqueline Philipsen</cp:lastModifiedBy>
  <cp:revision>244</cp:revision>
  <dcterms:created xsi:type="dcterms:W3CDTF">2011-10-06T12:09:16Z</dcterms:created>
  <dcterms:modified xsi:type="dcterms:W3CDTF">2015-06-17T08:06:19Z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0x0101002AF756EE84F3CC40B7DACC5BCBDA4AA1</vt:lpwstr>
  </property>
</Properties>
</file>